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2" r:id="rId1"/>
  </p:sldMasterIdLst>
  <p:notesMasterIdLst>
    <p:notesMasterId r:id="rId53"/>
  </p:notesMasterIdLst>
  <p:sldIdLst>
    <p:sldId id="256" r:id="rId2"/>
    <p:sldId id="259" r:id="rId3"/>
    <p:sldId id="298" r:id="rId4"/>
    <p:sldId id="299" r:id="rId5"/>
    <p:sldId id="315" r:id="rId6"/>
    <p:sldId id="261" r:id="rId7"/>
    <p:sldId id="273" r:id="rId8"/>
    <p:sldId id="278" r:id="rId9"/>
    <p:sldId id="324" r:id="rId10"/>
    <p:sldId id="326" r:id="rId11"/>
    <p:sldId id="325" r:id="rId12"/>
    <p:sldId id="263" r:id="rId13"/>
    <p:sldId id="345" r:id="rId14"/>
    <p:sldId id="352" r:id="rId15"/>
    <p:sldId id="327" r:id="rId16"/>
    <p:sldId id="272" r:id="rId17"/>
    <p:sldId id="301" r:id="rId18"/>
    <p:sldId id="300" r:id="rId19"/>
    <p:sldId id="322" r:id="rId20"/>
    <p:sldId id="330" r:id="rId21"/>
    <p:sldId id="302" r:id="rId22"/>
    <p:sldId id="328" r:id="rId23"/>
    <p:sldId id="303" r:id="rId24"/>
    <p:sldId id="347" r:id="rId25"/>
    <p:sldId id="305" r:id="rId26"/>
    <p:sldId id="329" r:id="rId27"/>
    <p:sldId id="323" r:id="rId28"/>
    <p:sldId id="344" r:id="rId29"/>
    <p:sldId id="279" r:id="rId30"/>
    <p:sldId id="351" r:id="rId31"/>
    <p:sldId id="353" r:id="rId32"/>
    <p:sldId id="354" r:id="rId33"/>
    <p:sldId id="331" r:id="rId34"/>
    <p:sldId id="332" r:id="rId35"/>
    <p:sldId id="333" r:id="rId36"/>
    <p:sldId id="348" r:id="rId37"/>
    <p:sldId id="349" r:id="rId38"/>
    <p:sldId id="350" r:id="rId39"/>
    <p:sldId id="337" r:id="rId40"/>
    <p:sldId id="338" r:id="rId41"/>
    <p:sldId id="339" r:id="rId42"/>
    <p:sldId id="340" r:id="rId43"/>
    <p:sldId id="341" r:id="rId44"/>
    <p:sldId id="342" r:id="rId45"/>
    <p:sldId id="355" r:id="rId46"/>
    <p:sldId id="356" r:id="rId47"/>
    <p:sldId id="306" r:id="rId48"/>
    <p:sldId id="316" r:id="rId49"/>
    <p:sldId id="308" r:id="rId50"/>
    <p:sldId id="294" r:id="rId51"/>
    <p:sldId id="312" r:id="rId5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97" autoAdjust="0"/>
    <p:restoredTop sz="79632" autoAdjust="0"/>
  </p:normalViewPr>
  <p:slideViewPr>
    <p:cSldViewPr snapToGrid="0">
      <p:cViewPr varScale="1">
        <p:scale>
          <a:sx n="71" d="100"/>
          <a:sy n="71" d="100"/>
        </p:scale>
        <p:origin x="1488" y="48"/>
      </p:cViewPr>
      <p:guideLst/>
    </p:cSldViewPr>
  </p:slideViewPr>
  <p:notesTextViewPr>
    <p:cViewPr>
      <p:scale>
        <a:sx n="1" d="1"/>
        <a:sy n="1" d="1"/>
      </p:scale>
      <p:origin x="0" y="0"/>
    </p:cViewPr>
  </p:notesText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1124744" y="4343400"/>
            <a:ext cx="4608512"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5" name="Shape 5"/>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5838224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0" name="Shape 210"/>
          <p:cNvSpPr txBox="1">
            <a:spLocks noGrp="1"/>
          </p:cNvSpPr>
          <p:nvPr>
            <p:ph type="body" idx="1"/>
          </p:nvPr>
        </p:nvSpPr>
        <p:spPr>
          <a:xfrm>
            <a:off x="1124744" y="4343400"/>
            <a:ext cx="4608512" cy="4114800"/>
          </a:xfrm>
          <a:prstGeom prst="rect">
            <a:avLst/>
          </a:prstGeom>
          <a:noFill/>
          <a:ln>
            <a:noFill/>
          </a:ln>
        </p:spPr>
        <p:txBody>
          <a:bodyPr lIns="91425" tIns="45700" rIns="91425" bIns="45700" anchor="t" anchorCtr="0">
            <a:noAutofit/>
          </a:bodyPr>
          <a:lstStyle/>
          <a:p>
            <a:pPr eaLnBrk="1" hangingPunct="1"/>
            <a:r>
              <a:rPr lang="en-US" altLang="en-US" sz="1200" dirty="0">
                <a:latin typeface="Arial" panose="020B0604020202020204" pitchFamily="34" charset="0"/>
              </a:rPr>
              <a:t>Please enter the Course Title and Event Code.</a:t>
            </a:r>
          </a:p>
          <a:p>
            <a:pPr eaLnBrk="1" hangingPunct="1"/>
            <a:r>
              <a:rPr lang="en-GB" altLang="en-US" sz="1200" dirty="0">
                <a:latin typeface="Arial" panose="020B0604020202020204" pitchFamily="34" charset="0"/>
              </a:rPr>
              <a:t>This can be found in the writing contract. </a:t>
            </a:r>
          </a:p>
        </p:txBody>
      </p:sp>
      <p:sp>
        <p:nvSpPr>
          <p:cNvPr id="211" name="Shape 211"/>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1</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48019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Skip if no delegates indicating interest on previous poll</a:t>
            </a:r>
          </a:p>
          <a:p>
            <a:pPr lvl="0">
              <a:spcBef>
                <a:spcPts val="0"/>
              </a:spcBef>
              <a:buNone/>
            </a:pPr>
            <a:endParaRPr dirty="0"/>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18658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Ref to ER/</a:t>
            </a:r>
            <a:endParaRPr dirty="0"/>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8872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51393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37" name="Shape 4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2443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Point to Key term ‘critically evaluate how …’ – this means feature spotting without evaluation of the effects on audience will get at best modest reward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14</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572445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258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US" altLang="en-US" dirty="0">
                <a:latin typeface="Arial" panose="020B0604020202020204" pitchFamily="34" charset="0"/>
              </a:rPr>
              <a:t>Provide reasons why candidates did well. This should not be more than 3 to 4 reasons.</a:t>
            </a:r>
          </a:p>
          <a:p>
            <a:pPr eaLnBrk="1" hangingPunct="1"/>
            <a:r>
              <a:rPr lang="en-US" altLang="en-US" dirty="0">
                <a:latin typeface="Arial" panose="020B0604020202020204" pitchFamily="34" charset="0"/>
              </a:rPr>
              <a:t>Summary from previous slide. Allow discussion via text chat if time allows.</a:t>
            </a: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1267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dirty="0">
                <a:latin typeface="Arial" panose="020B0604020202020204" pitchFamily="34" charset="0"/>
              </a:rPr>
              <a:t>Please specify the texts in red so that we can extract from the document requested.</a:t>
            </a:r>
          </a:p>
          <a:p>
            <a:pPr eaLnBrk="1" hangingPunct="1"/>
            <a:r>
              <a:rPr lang="en-GB" altLang="en-US" dirty="0">
                <a:latin typeface="Arial" panose="020B0604020202020204" pitchFamily="34" charset="0"/>
              </a:rPr>
              <a:t>The document extracted will be labelled as the slide number and uploaded when the trainer is delivering this slide.</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When going over the candidate responses and reasons why they did well, you may want to involve them a little bit more here. It is mandatory to include an Activity here, whether it’s marking or any others you may find relevant. </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For ideas about activities that could be used with this section, please refer to the ‘Online Feedback Events Activities’ in the writer guidance document. </a:t>
            </a:r>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2429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You can either insert your ‘Polls to get to know the delegates’ here or include in the pack as a separate document. </a:t>
            </a:r>
          </a:p>
          <a:p>
            <a:pPr lvl="0">
              <a:spcBef>
                <a:spcPts val="0"/>
              </a:spcBef>
              <a:buNone/>
            </a:pPr>
            <a:endParaRPr lang="en-GB" dirty="0"/>
          </a:p>
          <a:p>
            <a:pPr lvl="0">
              <a:spcBef>
                <a:spcPts val="0"/>
              </a:spcBef>
              <a:buNone/>
            </a:pPr>
            <a:r>
              <a:rPr lang="en-GB" dirty="0"/>
              <a:t>IMPORTANT:  give delegates the PE’s commentary before the discussion takes place (do this for all marking activities)</a:t>
            </a:r>
            <a:endParaRPr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0730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This section will be delivered by your host from Inset Online. </a:t>
            </a:r>
          </a:p>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8003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dirty="0"/>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9930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r>
              <a:rPr lang="en-GB" altLang="en-US" sz="1200" dirty="0">
                <a:latin typeface="Arial" panose="020B0604020202020204" pitchFamily="34" charset="0"/>
              </a:rPr>
              <a:t>Only 5 mins for this as ‘Students Who Did Not Do well’ often produce shorter answers. (Do inform delegates of the reduced time) </a:t>
            </a:r>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707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didn’t do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519810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US" altLang="en-US" dirty="0">
                <a:latin typeface="Arial" panose="020B0604020202020204" pitchFamily="34" charset="0"/>
              </a:rPr>
              <a:t>Provide reasons why candidates didn’t well. This should not be more than 3 to 4 reasons.</a:t>
            </a:r>
          </a:p>
          <a:p>
            <a:pPr eaLnBrk="1" hangingPunct="1"/>
            <a:r>
              <a:rPr lang="en-US" altLang="en-US" dirty="0">
                <a:latin typeface="Arial" panose="020B0604020202020204" pitchFamily="34" charset="0"/>
              </a:rPr>
              <a:t>Summary from previous slide. </a:t>
            </a:r>
          </a:p>
          <a:p>
            <a:pPr eaLnBrk="1" hangingPunct="1"/>
            <a:endParaRPr lang="en-US" altLang="en-US" dirty="0">
              <a:latin typeface="Arial" panose="020B0604020202020204" pitchFamily="34" charset="0"/>
            </a:endParaRPr>
          </a:p>
          <a:p>
            <a:pPr eaLnBrk="1" hangingPunct="1"/>
            <a:endParaRPr lang="en-US" altLang="en-US" dirty="0">
              <a:latin typeface="Arial" panose="020B0604020202020204" pitchFamily="34" charset="0"/>
            </a:endParaRPr>
          </a:p>
          <a:p>
            <a:pPr lvl="0">
              <a:spcBef>
                <a:spcPts val="0"/>
              </a:spcBef>
              <a:buNone/>
            </a:pPr>
            <a:r>
              <a:rPr lang="en-GB" dirty="0"/>
              <a:t>Permit discussion  ( via text chat) – 5 mins max</a:t>
            </a: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53967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53316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dirty="0">
                <a:latin typeface="Arial" panose="020B0604020202020204" pitchFamily="34" charset="0"/>
              </a:rPr>
              <a:t>Please specify the texts in red so that we can extract from the document requested.</a:t>
            </a:r>
          </a:p>
          <a:p>
            <a:pPr eaLnBrk="1" hangingPunct="1"/>
            <a:r>
              <a:rPr lang="en-GB" altLang="en-US" dirty="0">
                <a:latin typeface="Arial" panose="020B0604020202020204" pitchFamily="34" charset="0"/>
              </a:rPr>
              <a:t>The document extracted will be labelled as the slide number and uploaded when the trainer is delivering this slide.</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When going over the candidate responses and reasons why they did well, you may want to involve them a little bit more here. It is mandatory to include an Activity here, whether it’s marking or any others you may find relevant. </a:t>
            </a:r>
          </a:p>
          <a:p>
            <a:pPr eaLnBrk="1" hangingPunct="1"/>
            <a:endParaRPr lang="en-US" altLang="en-US" dirty="0">
              <a:latin typeface="Arial" panose="020B0604020202020204" pitchFamily="34" charset="0"/>
            </a:endParaRPr>
          </a:p>
          <a:p>
            <a:pPr eaLnBrk="1" hangingPunct="1"/>
            <a:r>
              <a:rPr lang="en-US" altLang="en-US">
                <a:latin typeface="Arial" panose="020B0604020202020204" pitchFamily="34" charset="0"/>
              </a:rPr>
              <a:t>For ideas about activities that could be used with this section, please refer to the ‘Online Feedback Events Activities’ in the writer guidance document. </a:t>
            </a:r>
          </a:p>
          <a:p>
            <a:pPr lvl="0">
              <a:spcBef>
                <a:spcPts val="0"/>
              </a:spcBef>
              <a:buNone/>
            </a:pPr>
            <a:endParaRPr/>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03867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You can either insert your ‘Polls to get to know the delegates’ here or include in the pack as a separate document. </a:t>
            </a:r>
          </a:p>
          <a:p>
            <a:pPr lvl="0">
              <a:spcBef>
                <a:spcPts val="0"/>
              </a:spcBef>
              <a:buNone/>
            </a:pPr>
            <a:endParaRPr lang="en-GB" dirty="0"/>
          </a:p>
          <a:p>
            <a:pPr lvl="0">
              <a:spcBef>
                <a:spcPts val="0"/>
              </a:spcBef>
              <a:buNone/>
            </a:pPr>
            <a:r>
              <a:rPr lang="en-GB" dirty="0"/>
              <a:t>It is important that you involve the delegates right from the start of the session. Feedback is a two way communication and even though you are the expert here and understand what has happened in the last examination series, it is important to also understand who the delegates are, what were their issues with the last paper and why have they decided to come to this session. This will give you an idea, what your audience is like and also establish areas you may need to spend a little bit more time on. </a:t>
            </a:r>
          </a:p>
          <a:p>
            <a:pPr lvl="0">
              <a:spcBef>
                <a:spcPts val="0"/>
              </a:spcBef>
              <a:buNone/>
            </a:pPr>
            <a:endParaRPr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60776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554182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6032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37" name="Shape 4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6808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altLang="en-US" sz="1200" dirty="0" err="1">
                <a:latin typeface="Arial" panose="020B0604020202020204" pitchFamily="34" charset="0"/>
              </a:rPr>
              <a:t>Please</a:t>
            </a:r>
            <a:r>
              <a:rPr lang="es-ES" altLang="en-US" sz="1200" dirty="0">
                <a:latin typeface="Arial" panose="020B0604020202020204" pitchFamily="34" charset="0"/>
              </a:rPr>
              <a:t> </a:t>
            </a:r>
            <a:r>
              <a:rPr lang="es-ES" altLang="en-US" sz="1200" dirty="0" err="1">
                <a:latin typeface="Arial" panose="020B0604020202020204" pitchFamily="34" charset="0"/>
              </a:rPr>
              <a:t>insert</a:t>
            </a:r>
            <a:r>
              <a:rPr lang="es-ES" altLang="en-US" sz="1200" dirty="0">
                <a:latin typeface="Arial" panose="020B0604020202020204" pitchFamily="34" charset="0"/>
              </a:rPr>
              <a:t> </a:t>
            </a:r>
            <a:r>
              <a:rPr lang="es-ES" altLang="en-US" sz="1200" dirty="0" err="1">
                <a:latin typeface="Arial" panose="020B0604020202020204" pitchFamily="34" charset="0"/>
              </a:rPr>
              <a:t>the</a:t>
            </a:r>
            <a:r>
              <a:rPr lang="es-ES" altLang="en-US" sz="1200" dirty="0">
                <a:latin typeface="Arial" panose="020B0604020202020204" pitchFamily="34" charset="0"/>
              </a:rPr>
              <a:t> </a:t>
            </a:r>
            <a:r>
              <a:rPr lang="es-ES" altLang="en-US" sz="1200" dirty="0" err="1">
                <a:latin typeface="Arial" panose="020B0604020202020204" pitchFamily="34" charset="0"/>
              </a:rPr>
              <a:t>aims</a:t>
            </a:r>
            <a:r>
              <a:rPr lang="es-ES" altLang="en-US" sz="1200" dirty="0">
                <a:latin typeface="Arial" panose="020B0604020202020204" pitchFamily="34" charset="0"/>
              </a:rPr>
              <a:t> and </a:t>
            </a:r>
            <a:r>
              <a:rPr lang="es-ES" altLang="en-US" sz="1200" dirty="0" err="1">
                <a:latin typeface="Arial" panose="020B0604020202020204" pitchFamily="34" charset="0"/>
              </a:rPr>
              <a:t>objectives</a:t>
            </a:r>
            <a:r>
              <a:rPr lang="es-ES" altLang="en-US" sz="1200" dirty="0">
                <a:latin typeface="Arial" panose="020B0604020202020204" pitchFamily="34" charset="0"/>
              </a:rPr>
              <a:t>/</a:t>
            </a:r>
            <a:r>
              <a:rPr lang="es-ES" altLang="en-US" sz="1200" dirty="0" err="1">
                <a:latin typeface="Arial" panose="020B0604020202020204" pitchFamily="34" charset="0"/>
              </a:rPr>
              <a:t>course</a:t>
            </a:r>
            <a:r>
              <a:rPr lang="es-ES" altLang="en-US" sz="1200" dirty="0">
                <a:latin typeface="Arial" panose="020B0604020202020204" pitchFamily="34" charset="0"/>
              </a:rPr>
              <a:t> </a:t>
            </a:r>
            <a:r>
              <a:rPr lang="es-ES" altLang="en-US" sz="1200" dirty="0" err="1">
                <a:latin typeface="Arial" panose="020B0604020202020204" pitchFamily="34" charset="0"/>
              </a:rPr>
              <a:t>description</a:t>
            </a:r>
            <a:r>
              <a:rPr lang="es-ES" altLang="en-US" sz="1200" dirty="0">
                <a:latin typeface="Arial" panose="020B0604020202020204" pitchFamily="34" charset="0"/>
              </a:rPr>
              <a:t> </a:t>
            </a:r>
            <a:r>
              <a:rPr lang="es-ES" altLang="en-US" sz="1200" dirty="0" err="1">
                <a:latin typeface="Arial" panose="020B0604020202020204" pitchFamily="34" charset="0"/>
              </a:rPr>
              <a:t>from</a:t>
            </a:r>
            <a:r>
              <a:rPr lang="es-ES" altLang="en-US" sz="1200" dirty="0">
                <a:latin typeface="Arial" panose="020B0604020202020204" pitchFamily="34" charset="0"/>
              </a:rPr>
              <a:t> </a:t>
            </a:r>
            <a:r>
              <a:rPr lang="es-ES" altLang="en-US" sz="1200" dirty="0" err="1">
                <a:latin typeface="Arial" panose="020B0604020202020204" pitchFamily="34" charset="0"/>
              </a:rPr>
              <a:t>the</a:t>
            </a:r>
            <a:r>
              <a:rPr lang="es-ES" altLang="en-US" sz="1200" dirty="0">
                <a:latin typeface="Arial" panose="020B0604020202020204" pitchFamily="34" charset="0"/>
              </a:rPr>
              <a:t> </a:t>
            </a:r>
            <a:r>
              <a:rPr lang="es-ES" altLang="en-US" sz="1200" dirty="0" err="1">
                <a:latin typeface="Arial" panose="020B0604020202020204" pitchFamily="34" charset="0"/>
              </a:rPr>
              <a:t>writing</a:t>
            </a:r>
            <a:r>
              <a:rPr lang="es-ES" altLang="en-US" sz="1200" dirty="0">
                <a:latin typeface="Arial" panose="020B0604020202020204" pitchFamily="34" charset="0"/>
              </a:rPr>
              <a:t> </a:t>
            </a:r>
            <a:r>
              <a:rPr lang="es-ES" altLang="en-US" sz="1200" dirty="0" err="1">
                <a:latin typeface="Arial" panose="020B0604020202020204" pitchFamily="34" charset="0"/>
              </a:rPr>
              <a:t>contract</a:t>
            </a:r>
            <a:r>
              <a:rPr lang="es-ES" altLang="en-US" sz="1200" dirty="0">
                <a:latin typeface="Arial" panose="020B0604020202020204" pitchFamily="34" charset="0"/>
              </a:rPr>
              <a:t>.</a:t>
            </a:r>
            <a:r>
              <a:rPr lang="es-ES" altLang="en-US" dirty="0">
                <a:latin typeface="Arial" panose="020B0604020202020204" pitchFamily="34" charset="0"/>
              </a:rPr>
              <a:t> </a:t>
            </a:r>
          </a:p>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6375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Point to Key term the ‘effectiveness of the methods’ - this means the focus must be first and foremost on the effect of </a:t>
            </a:r>
            <a:r>
              <a:rPr lang="en-GB" dirty="0" err="1"/>
              <a:t>lang</a:t>
            </a:r>
            <a:r>
              <a:rPr lang="en-GB" dirty="0"/>
              <a:t>-lit techniques/concepts on audiences (AO1/2) – AO3 context is to support the analysis of </a:t>
            </a:r>
            <a:r>
              <a:rPr lang="en-GB" dirty="0" err="1"/>
              <a:t>lang</a:t>
            </a:r>
            <a:r>
              <a:rPr lang="en-GB" dirty="0"/>
              <a:t>-lit techniques. </a:t>
            </a:r>
          </a:p>
          <a:p>
            <a:pPr lvl="0">
              <a:spcBef>
                <a:spcPts val="0"/>
              </a:spcBef>
              <a:buNone/>
            </a:pPr>
            <a:r>
              <a:rPr lang="en-GB" dirty="0"/>
              <a:t>Refer delegates to the sample Q5 answers in the Examiners’ report as examples of this. </a:t>
            </a:r>
          </a:p>
          <a:p>
            <a:pPr lvl="0">
              <a:spcBef>
                <a:spcPts val="0"/>
              </a:spcBef>
              <a:buNone/>
            </a:pPr>
            <a:endParaRPr dirty="0"/>
          </a:p>
        </p:txBody>
      </p:sp>
      <p:sp>
        <p:nvSpPr>
          <p:cNvPr id="437" name="Shape 4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48492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61768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lvl="0">
              <a:spcBef>
                <a:spcPts val="0"/>
              </a:spcBef>
              <a:buNone/>
            </a:pPr>
            <a:r>
              <a:rPr lang="en-GB" dirty="0"/>
              <a:t>Discuss via text chat.</a:t>
            </a: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3201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US" altLang="en-US" dirty="0">
                <a:latin typeface="Arial" panose="020B0604020202020204" pitchFamily="34" charset="0"/>
              </a:rPr>
              <a:t>Provide reasons why candidates did well. This should not be more than 3 to 4 reasons.</a:t>
            </a:r>
          </a:p>
          <a:p>
            <a:pPr eaLnBrk="1" hangingPunct="1"/>
            <a:r>
              <a:rPr lang="en-US" altLang="en-US" dirty="0">
                <a:latin typeface="Arial" panose="020B0604020202020204" pitchFamily="34" charset="0"/>
              </a:rPr>
              <a:t>Summary from previous slide. </a:t>
            </a: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54246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dirty="0">
                <a:latin typeface="Arial" panose="020B0604020202020204" pitchFamily="34" charset="0"/>
              </a:rPr>
              <a:t>Please specify the texts in red so that we can extract from the document requested.</a:t>
            </a:r>
          </a:p>
          <a:p>
            <a:pPr eaLnBrk="1" hangingPunct="1"/>
            <a:r>
              <a:rPr lang="en-GB" altLang="en-US" dirty="0">
                <a:latin typeface="Arial" panose="020B0604020202020204" pitchFamily="34" charset="0"/>
              </a:rPr>
              <a:t>The document extracted will be labelled as the slide number and uploaded when the trainer is delivering this slide.</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When going over the candidate responses and reasons why they did well, you may want to involve them a little bit more here. It is mandatory to include an Activity here, whether it’s marking or any others you may find relevant. </a:t>
            </a:r>
          </a:p>
          <a:p>
            <a:pPr eaLnBrk="1" hangingPunct="1"/>
            <a:endParaRPr lang="en-US" altLang="en-US" dirty="0">
              <a:latin typeface="Arial" panose="020B0604020202020204" pitchFamily="34" charset="0"/>
            </a:endParaRPr>
          </a:p>
          <a:p>
            <a:pPr eaLnBrk="1" hangingPunct="1"/>
            <a:r>
              <a:rPr lang="en-US" altLang="en-US">
                <a:latin typeface="Arial" panose="020B0604020202020204" pitchFamily="34" charset="0"/>
              </a:rPr>
              <a:t>For ideas about activities that could be used with this section, please refer to the ‘Online Feedback Events Activities’ in the writer guidance document. </a:t>
            </a:r>
          </a:p>
          <a:p>
            <a:pPr lvl="0">
              <a:spcBef>
                <a:spcPts val="0"/>
              </a:spcBef>
              <a:buNone/>
            </a:pPr>
            <a:endParaRPr/>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38878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You can either insert your ‘Polls to get to know the delegates’ here or include in the pack as a separate document. </a:t>
            </a:r>
          </a:p>
          <a:p>
            <a:pPr lvl="0">
              <a:spcBef>
                <a:spcPts val="0"/>
              </a:spcBef>
              <a:buNone/>
            </a:pPr>
            <a:endParaRPr lang="en-GB" dirty="0"/>
          </a:p>
          <a:p>
            <a:pPr lvl="0">
              <a:spcBef>
                <a:spcPts val="0"/>
              </a:spcBef>
              <a:buNone/>
            </a:pPr>
            <a:r>
              <a:rPr lang="en-GB" dirty="0"/>
              <a:t>It is important that you involve the delegates right from the start of the session. Feedback is a two way communication and even though you are the expert here and understand what has happened in the last examination series, it is important to also understand who the delegates are, what were their issues with the last paper and why have they decided to come to this session. This will give you an idea, what your audience is like and also establish areas you may need to spend a little bit more time on. </a:t>
            </a:r>
          </a:p>
          <a:p>
            <a:pPr lvl="0">
              <a:spcBef>
                <a:spcPts val="0"/>
              </a:spcBef>
              <a:buNone/>
            </a:pPr>
            <a:endParaRPr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9408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Only 5 mins for this as ‘Students Who Did Not Do well’ often produce shorter answers. (Do inform delegates of the reduced time </a:t>
            </a:r>
            <a:endParaRPr dirty="0"/>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072232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didn’t do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02194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didn’t do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18588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US" altLang="en-US" dirty="0">
                <a:latin typeface="Arial" panose="020B0604020202020204" pitchFamily="34" charset="0"/>
              </a:rPr>
              <a:t>Provide reasons why candidates didn’t well. This should not be more than 3 to 4 reasons.</a:t>
            </a:r>
          </a:p>
          <a:p>
            <a:pPr eaLnBrk="1" hangingPunct="1"/>
            <a:r>
              <a:rPr lang="en-US" altLang="en-US" dirty="0">
                <a:latin typeface="Arial" panose="020B0604020202020204" pitchFamily="34" charset="0"/>
              </a:rPr>
              <a:t>Summary from previous slide. </a:t>
            </a: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1264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s-ES" altLang="en-US" dirty="0" err="1">
                <a:latin typeface="Arial" panose="020B0604020202020204" pitchFamily="34" charset="0"/>
              </a:rPr>
              <a:t>This</a:t>
            </a:r>
            <a:r>
              <a:rPr lang="es-ES" altLang="en-US" dirty="0">
                <a:latin typeface="Arial" panose="020B0604020202020204" pitchFamily="34" charset="0"/>
              </a:rPr>
              <a:t> </a:t>
            </a:r>
            <a:r>
              <a:rPr lang="es-ES" altLang="en-US" dirty="0" err="1">
                <a:latin typeface="Arial" panose="020B0604020202020204" pitchFamily="34" charset="0"/>
              </a:rPr>
              <a:t>slide</a:t>
            </a:r>
            <a:r>
              <a:rPr lang="es-ES" altLang="en-US" dirty="0">
                <a:latin typeface="Arial" panose="020B0604020202020204" pitchFamily="34" charset="0"/>
              </a:rPr>
              <a:t> </a:t>
            </a:r>
            <a:r>
              <a:rPr lang="es-ES" altLang="en-US" dirty="0" err="1">
                <a:latin typeface="Arial" panose="020B0604020202020204" pitchFamily="34" charset="0"/>
              </a:rPr>
              <a:t>must</a:t>
            </a:r>
            <a:r>
              <a:rPr lang="es-ES" altLang="en-US" dirty="0">
                <a:latin typeface="Arial" panose="020B0604020202020204" pitchFamily="34" charset="0"/>
              </a:rPr>
              <a:t> be </a:t>
            </a:r>
            <a:r>
              <a:rPr lang="es-ES" altLang="en-US" dirty="0" err="1">
                <a:latin typeface="Arial" panose="020B0604020202020204" pitchFamily="34" charset="0"/>
              </a:rPr>
              <a:t>updated</a:t>
            </a:r>
            <a:r>
              <a:rPr lang="es-ES" altLang="en-US" dirty="0">
                <a:latin typeface="Arial" panose="020B0604020202020204" pitchFamily="34" charset="0"/>
              </a:rPr>
              <a:t>. </a:t>
            </a:r>
            <a:r>
              <a:rPr lang="es-ES" altLang="en-US" dirty="0" err="1">
                <a:latin typeface="Arial" panose="020B0604020202020204" pitchFamily="34" charset="0"/>
              </a:rPr>
              <a:t>It</a:t>
            </a:r>
            <a:r>
              <a:rPr lang="es-ES" altLang="en-US" dirty="0">
                <a:latin typeface="Arial" panose="020B0604020202020204" pitchFamily="34" charset="0"/>
              </a:rPr>
              <a:t> </a:t>
            </a:r>
            <a:r>
              <a:rPr lang="es-ES" altLang="en-US" dirty="0" err="1">
                <a:latin typeface="Arial" panose="020B0604020202020204" pitchFamily="34" charset="0"/>
              </a:rPr>
              <a:t>is</a:t>
            </a:r>
            <a:r>
              <a:rPr lang="es-ES" altLang="en-US" dirty="0">
                <a:latin typeface="Arial" panose="020B0604020202020204" pitchFamily="34" charset="0"/>
              </a:rPr>
              <a:t> </a:t>
            </a:r>
            <a:r>
              <a:rPr lang="es-ES" altLang="en-US" dirty="0" err="1">
                <a:latin typeface="Arial" panose="020B0604020202020204" pitchFamily="34" charset="0"/>
              </a:rPr>
              <a:t>important</a:t>
            </a:r>
            <a:r>
              <a:rPr lang="es-ES" altLang="en-US" dirty="0">
                <a:latin typeface="Arial" panose="020B0604020202020204" pitchFamily="34" charset="0"/>
              </a:rPr>
              <a:t> to </a:t>
            </a:r>
            <a:r>
              <a:rPr lang="es-ES" altLang="en-US" dirty="0" err="1">
                <a:latin typeface="Arial" panose="020B0604020202020204" pitchFamily="34" charset="0"/>
              </a:rPr>
              <a:t>let</a:t>
            </a:r>
            <a:r>
              <a:rPr lang="es-ES" altLang="en-US" dirty="0">
                <a:latin typeface="Arial" panose="020B0604020202020204" pitchFamily="34" charset="0"/>
              </a:rPr>
              <a:t>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delegates</a:t>
            </a:r>
            <a:r>
              <a:rPr lang="es-ES" altLang="en-US" dirty="0">
                <a:latin typeface="Arial" panose="020B0604020202020204" pitchFamily="34" charset="0"/>
              </a:rPr>
              <a:t> </a:t>
            </a:r>
            <a:r>
              <a:rPr lang="es-ES" altLang="en-US" dirty="0" err="1">
                <a:latin typeface="Arial" panose="020B0604020202020204" pitchFamily="34" charset="0"/>
              </a:rPr>
              <a:t>know</a:t>
            </a:r>
            <a:r>
              <a:rPr lang="es-ES" altLang="en-US" dirty="0">
                <a:latin typeface="Arial" panose="020B0604020202020204" pitchFamily="34" charset="0"/>
              </a:rPr>
              <a:t> </a:t>
            </a:r>
            <a:r>
              <a:rPr lang="es-ES" altLang="en-US" dirty="0" err="1">
                <a:latin typeface="Arial" panose="020B0604020202020204" pitchFamily="34" charset="0"/>
              </a:rPr>
              <a:t>what’s</a:t>
            </a:r>
            <a:r>
              <a:rPr lang="es-ES" altLang="en-US" dirty="0">
                <a:latin typeface="Arial" panose="020B0604020202020204" pitchFamily="34" charset="0"/>
              </a:rPr>
              <a:t> </a:t>
            </a:r>
            <a:r>
              <a:rPr lang="es-ES" altLang="en-US" dirty="0" err="1">
                <a:latin typeface="Arial" panose="020B0604020202020204" pitchFamily="34" charset="0"/>
              </a:rPr>
              <a:t>coming</a:t>
            </a:r>
            <a:r>
              <a:rPr lang="es-ES" altLang="en-US" dirty="0">
                <a:latin typeface="Arial" panose="020B0604020202020204" pitchFamily="34" charset="0"/>
              </a:rPr>
              <a:t> up </a:t>
            </a:r>
            <a:r>
              <a:rPr lang="es-ES" altLang="en-US" dirty="0" err="1">
                <a:latin typeface="Arial" panose="020B0604020202020204" pitchFamily="34" charset="0"/>
              </a:rPr>
              <a:t>during</a:t>
            </a:r>
            <a:r>
              <a:rPr lang="es-ES" altLang="en-US" dirty="0">
                <a:latin typeface="Arial" panose="020B0604020202020204" pitchFamily="34" charset="0"/>
              </a:rPr>
              <a:t>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session</a:t>
            </a:r>
            <a:r>
              <a:rPr lang="es-ES" altLang="en-US" dirty="0">
                <a:latin typeface="Arial" panose="020B0604020202020204" pitchFamily="34" charset="0"/>
              </a:rPr>
              <a:t>. </a:t>
            </a:r>
            <a:r>
              <a:rPr lang="es-ES" altLang="en-US" dirty="0" err="1">
                <a:latin typeface="Arial" panose="020B0604020202020204" pitchFamily="34" charset="0"/>
              </a:rPr>
              <a:t>Not</a:t>
            </a:r>
            <a:r>
              <a:rPr lang="es-ES" altLang="en-US" dirty="0">
                <a:latin typeface="Arial" panose="020B0604020202020204" pitchFamily="34" charset="0"/>
              </a:rPr>
              <a:t> </a:t>
            </a:r>
            <a:r>
              <a:rPr lang="es-ES" altLang="en-US" dirty="0" err="1">
                <a:latin typeface="Arial" panose="020B0604020202020204" pitchFamily="34" charset="0"/>
              </a:rPr>
              <a:t>only</a:t>
            </a:r>
            <a:r>
              <a:rPr lang="es-ES" altLang="en-US" dirty="0">
                <a:latin typeface="Arial" panose="020B0604020202020204" pitchFamily="34" charset="0"/>
              </a:rPr>
              <a:t> </a:t>
            </a:r>
            <a:r>
              <a:rPr lang="es-ES" altLang="en-US" dirty="0" err="1">
                <a:latin typeface="Arial" panose="020B0604020202020204" pitchFamily="34" charset="0"/>
              </a:rPr>
              <a:t>will</a:t>
            </a:r>
            <a:r>
              <a:rPr lang="es-ES" altLang="en-US" dirty="0">
                <a:latin typeface="Arial" panose="020B0604020202020204" pitchFamily="34" charset="0"/>
              </a:rPr>
              <a:t> </a:t>
            </a:r>
            <a:r>
              <a:rPr lang="es-ES" altLang="en-US" dirty="0" err="1">
                <a:latin typeface="Arial" panose="020B0604020202020204" pitchFamily="34" charset="0"/>
              </a:rPr>
              <a:t>this</a:t>
            </a:r>
            <a:r>
              <a:rPr lang="es-ES" altLang="en-US" dirty="0">
                <a:latin typeface="Arial" panose="020B0604020202020204" pitchFamily="34" charset="0"/>
              </a:rPr>
              <a:t> </a:t>
            </a:r>
            <a:r>
              <a:rPr lang="es-ES" altLang="en-US" dirty="0" err="1">
                <a:latin typeface="Arial" panose="020B0604020202020204" pitchFamily="34" charset="0"/>
              </a:rPr>
              <a:t>ensure</a:t>
            </a:r>
            <a:r>
              <a:rPr lang="es-ES" altLang="en-US" dirty="0">
                <a:latin typeface="Arial" panose="020B0604020202020204" pitchFamily="34" charset="0"/>
              </a:rPr>
              <a:t> </a:t>
            </a:r>
            <a:r>
              <a:rPr lang="es-ES" altLang="en-US" dirty="0" err="1">
                <a:latin typeface="Arial" panose="020B0604020202020204" pitchFamily="34" charset="0"/>
              </a:rPr>
              <a:t>we’re</a:t>
            </a:r>
            <a:r>
              <a:rPr lang="es-ES" altLang="en-US" dirty="0">
                <a:latin typeface="Arial" panose="020B0604020202020204" pitchFamily="34" charset="0"/>
              </a:rPr>
              <a:t> meeting </a:t>
            </a:r>
            <a:r>
              <a:rPr lang="es-ES" altLang="en-US" dirty="0" err="1">
                <a:latin typeface="Arial" panose="020B0604020202020204" pitchFamily="34" charset="0"/>
              </a:rPr>
              <a:t>aims</a:t>
            </a:r>
            <a:r>
              <a:rPr lang="es-ES" altLang="en-US" dirty="0">
                <a:latin typeface="Arial" panose="020B0604020202020204" pitchFamily="34" charset="0"/>
              </a:rPr>
              <a:t> and </a:t>
            </a:r>
            <a:r>
              <a:rPr lang="es-ES" altLang="en-US" dirty="0" err="1">
                <a:latin typeface="Arial" panose="020B0604020202020204" pitchFamily="34" charset="0"/>
              </a:rPr>
              <a:t>objectives</a:t>
            </a:r>
            <a:r>
              <a:rPr lang="es-ES" altLang="en-US" dirty="0">
                <a:latin typeface="Arial" panose="020B0604020202020204" pitchFamily="34" charset="0"/>
              </a:rPr>
              <a:t> </a:t>
            </a:r>
            <a:r>
              <a:rPr lang="es-ES" altLang="en-US" dirty="0" err="1">
                <a:latin typeface="Arial" panose="020B0604020202020204" pitchFamily="34" charset="0"/>
              </a:rPr>
              <a:t>but</a:t>
            </a:r>
            <a:r>
              <a:rPr lang="es-ES" altLang="en-US" dirty="0">
                <a:latin typeface="Arial" panose="020B0604020202020204" pitchFamily="34" charset="0"/>
              </a:rPr>
              <a:t> </a:t>
            </a:r>
            <a:r>
              <a:rPr lang="es-ES" altLang="en-US" dirty="0" err="1">
                <a:latin typeface="Arial" panose="020B0604020202020204" pitchFamily="34" charset="0"/>
              </a:rPr>
              <a:t>we</a:t>
            </a:r>
            <a:r>
              <a:rPr lang="es-ES" altLang="en-US" dirty="0">
                <a:latin typeface="Arial" panose="020B0604020202020204" pitchFamily="34" charset="0"/>
              </a:rPr>
              <a:t> </a:t>
            </a:r>
            <a:r>
              <a:rPr lang="es-ES" altLang="en-US" dirty="0" err="1">
                <a:latin typeface="Arial" panose="020B0604020202020204" pitchFamily="34" charset="0"/>
              </a:rPr>
              <a:t>will</a:t>
            </a:r>
            <a:r>
              <a:rPr lang="es-ES" altLang="en-US" dirty="0">
                <a:latin typeface="Arial" panose="020B0604020202020204" pitchFamily="34" charset="0"/>
              </a:rPr>
              <a:t> </a:t>
            </a:r>
            <a:r>
              <a:rPr lang="es-ES" altLang="en-US" dirty="0" err="1">
                <a:latin typeface="Arial" panose="020B0604020202020204" pitchFamily="34" charset="0"/>
              </a:rPr>
              <a:t>also</a:t>
            </a:r>
            <a:r>
              <a:rPr lang="es-ES" altLang="en-US" dirty="0">
                <a:latin typeface="Arial" panose="020B0604020202020204" pitchFamily="34" charset="0"/>
              </a:rPr>
              <a:t> </a:t>
            </a:r>
            <a:r>
              <a:rPr lang="es-ES" altLang="en-US" dirty="0" err="1">
                <a:latin typeface="Arial" panose="020B0604020202020204" pitchFamily="34" charset="0"/>
              </a:rPr>
              <a:t>ensure</a:t>
            </a:r>
            <a:r>
              <a:rPr lang="es-ES" altLang="en-US" dirty="0">
                <a:latin typeface="Arial" panose="020B0604020202020204" pitchFamily="34" charset="0"/>
              </a:rPr>
              <a:t> </a:t>
            </a:r>
            <a:r>
              <a:rPr lang="es-ES" altLang="en-US" dirty="0" err="1">
                <a:latin typeface="Arial" panose="020B0604020202020204" pitchFamily="34" charset="0"/>
              </a:rPr>
              <a:t>delegates</a:t>
            </a:r>
            <a:r>
              <a:rPr lang="es-ES" altLang="en-US" dirty="0">
                <a:latin typeface="Arial" panose="020B0604020202020204" pitchFamily="34" charset="0"/>
              </a:rPr>
              <a:t> are </a:t>
            </a:r>
            <a:r>
              <a:rPr lang="es-ES" altLang="en-US" dirty="0" err="1">
                <a:latin typeface="Arial" panose="020B0604020202020204" pitchFamily="34" charset="0"/>
              </a:rPr>
              <a:t>not</a:t>
            </a:r>
            <a:r>
              <a:rPr lang="es-ES" altLang="en-US" dirty="0">
                <a:latin typeface="Arial" panose="020B0604020202020204" pitchFamily="34" charset="0"/>
              </a:rPr>
              <a:t> </a:t>
            </a:r>
            <a:r>
              <a:rPr lang="es-ES" altLang="en-US" dirty="0" err="1">
                <a:latin typeface="Arial" panose="020B0604020202020204" pitchFamily="34" charset="0"/>
              </a:rPr>
              <a:t>sending</a:t>
            </a:r>
            <a:r>
              <a:rPr lang="es-ES" altLang="en-US" dirty="0">
                <a:latin typeface="Arial" panose="020B0604020202020204" pitchFamily="34" charset="0"/>
              </a:rPr>
              <a:t> </a:t>
            </a:r>
            <a:r>
              <a:rPr lang="es-ES" altLang="en-US" dirty="0" err="1">
                <a:latin typeface="Arial" panose="020B0604020202020204" pitchFamily="34" charset="0"/>
              </a:rPr>
              <a:t>questions</a:t>
            </a:r>
            <a:r>
              <a:rPr lang="es-ES" altLang="en-US" dirty="0">
                <a:latin typeface="Arial" panose="020B0604020202020204" pitchFamily="34" charset="0"/>
              </a:rPr>
              <a:t> </a:t>
            </a:r>
            <a:r>
              <a:rPr lang="es-ES" altLang="en-US" dirty="0" err="1">
                <a:latin typeface="Arial" panose="020B0604020202020204" pitchFamily="34" charset="0"/>
              </a:rPr>
              <a:t>we</a:t>
            </a:r>
            <a:r>
              <a:rPr lang="es-ES" altLang="en-US" dirty="0">
                <a:latin typeface="Arial" panose="020B0604020202020204" pitchFamily="34" charset="0"/>
              </a:rPr>
              <a:t> </a:t>
            </a:r>
            <a:r>
              <a:rPr lang="es-ES" altLang="en-US" dirty="0" err="1">
                <a:latin typeface="Arial" panose="020B0604020202020204" pitchFamily="34" charset="0"/>
              </a:rPr>
              <a:t>may</a:t>
            </a:r>
            <a:r>
              <a:rPr lang="es-ES" altLang="en-US" dirty="0">
                <a:latin typeface="Arial" panose="020B0604020202020204" pitchFamily="34" charset="0"/>
              </a:rPr>
              <a:t> be </a:t>
            </a:r>
            <a:r>
              <a:rPr lang="es-ES" altLang="en-US" dirty="0" err="1">
                <a:latin typeface="Arial" panose="020B0604020202020204" pitchFamily="34" charset="0"/>
              </a:rPr>
              <a:t>covering</a:t>
            </a:r>
            <a:r>
              <a:rPr lang="es-ES" altLang="en-US" dirty="0">
                <a:latin typeface="Arial" panose="020B0604020202020204" pitchFamily="34" charset="0"/>
              </a:rPr>
              <a:t> </a:t>
            </a:r>
            <a:r>
              <a:rPr lang="es-ES" altLang="en-US" dirty="0" err="1">
                <a:latin typeface="Arial" panose="020B0604020202020204" pitchFamily="34" charset="0"/>
              </a:rPr>
              <a:t>later</a:t>
            </a:r>
            <a:r>
              <a:rPr lang="es-ES" altLang="en-US" dirty="0">
                <a:latin typeface="Arial" panose="020B0604020202020204" pitchFamily="34" charset="0"/>
              </a:rPr>
              <a:t> in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session</a:t>
            </a:r>
            <a:r>
              <a:rPr lang="es-ES" altLang="en-US" dirty="0">
                <a:latin typeface="Arial" panose="020B0604020202020204" pitchFamily="34" charset="0"/>
              </a:rPr>
              <a:t>. </a:t>
            </a: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97207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dirty="0">
                <a:latin typeface="Arial" panose="020B0604020202020204" pitchFamily="34" charset="0"/>
              </a:rPr>
              <a:t>Please specify the texts in red so that we can extract from the document requested.</a:t>
            </a:r>
          </a:p>
          <a:p>
            <a:pPr eaLnBrk="1" hangingPunct="1"/>
            <a:r>
              <a:rPr lang="en-GB" altLang="en-US" dirty="0">
                <a:latin typeface="Arial" panose="020B0604020202020204" pitchFamily="34" charset="0"/>
              </a:rPr>
              <a:t>The document extracted will be labelled as the slide number and uploaded when the trainer is delivering this slide.</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When going over the candidate responses and reasons why they did well, you may want to involve them a little bit more here. It is mandatory to include an Activity here, whether it’s marking or any others you may find relevant. </a:t>
            </a:r>
          </a:p>
          <a:p>
            <a:pPr eaLnBrk="1" hangingPunct="1"/>
            <a:endParaRPr lang="en-US" altLang="en-US" dirty="0">
              <a:latin typeface="Arial" panose="020B0604020202020204" pitchFamily="34" charset="0"/>
            </a:endParaRPr>
          </a:p>
          <a:p>
            <a:pPr eaLnBrk="1" hangingPunct="1"/>
            <a:r>
              <a:rPr lang="en-US" altLang="en-US">
                <a:latin typeface="Arial" panose="020B0604020202020204" pitchFamily="34" charset="0"/>
              </a:rPr>
              <a:t>For ideas about activities that could be used with this section, please refer to the ‘Online Feedback Events Activities’ in the writer guidance document. </a:t>
            </a:r>
          </a:p>
          <a:p>
            <a:pPr lvl="0">
              <a:spcBef>
                <a:spcPts val="0"/>
              </a:spcBef>
              <a:buNone/>
            </a:pPr>
            <a:endParaRPr/>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27839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You can either insert your ‘Polls to get to know the delegates’ here or include in the pack as a separate document. </a:t>
            </a:r>
          </a:p>
          <a:p>
            <a:pPr lvl="0">
              <a:spcBef>
                <a:spcPts val="0"/>
              </a:spcBef>
              <a:buNone/>
            </a:pPr>
            <a:endParaRPr lang="en-GB" dirty="0"/>
          </a:p>
          <a:p>
            <a:pPr lvl="0">
              <a:spcBef>
                <a:spcPts val="0"/>
              </a:spcBef>
              <a:buNone/>
            </a:pPr>
            <a:r>
              <a:rPr lang="en-GB" dirty="0"/>
              <a:t>It is important that you involve the delegates right from the start of the session. Feedback is a two way communication and even though you are the expert here and understand what has happened in the last examination series, it is important to also understand who the delegates are, what were their issues with the last paper and why have they decided to come to this session. This will give you an idea, what your audience is like and also establish areas you may need to spend a little bit more time on. </a:t>
            </a:r>
          </a:p>
          <a:p>
            <a:pPr lvl="0">
              <a:spcBef>
                <a:spcPts val="0"/>
              </a:spcBef>
              <a:buNone/>
            </a:pPr>
            <a:endParaRPr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7955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030335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r>
              <a:rPr lang="en-GB" altLang="en-US" dirty="0">
                <a:latin typeface="Arial" panose="020B0604020202020204" pitchFamily="34" charset="0"/>
              </a:rPr>
              <a:t>We constantly look to improve the delivery of our training and appreciate all delegate feedback. </a:t>
            </a:r>
          </a:p>
          <a:p>
            <a:endParaRPr lang="en-GB" altLang="en-US" dirty="0">
              <a:latin typeface="Arial" panose="020B0604020202020204" pitchFamily="34" charset="0"/>
            </a:endParaRPr>
          </a:p>
          <a:p>
            <a:r>
              <a:rPr lang="en-GB" altLang="en-US" dirty="0">
                <a:latin typeface="Arial" panose="020B0604020202020204" pitchFamily="34" charset="0"/>
              </a:rPr>
              <a:t>Delegates will soon </a:t>
            </a:r>
            <a:r>
              <a:rPr lang="en-GB" altLang="en-US" b="1" dirty="0">
                <a:latin typeface="Arial" panose="020B0604020202020204" pitchFamily="34" charset="0"/>
              </a:rPr>
              <a:t>receive an email directing them to our </a:t>
            </a:r>
            <a:r>
              <a:rPr lang="en-GB" altLang="en-US" b="1" dirty="0">
                <a:solidFill>
                  <a:srgbClr val="364395"/>
                </a:solidFill>
                <a:latin typeface="Arial" panose="020B0604020202020204" pitchFamily="34" charset="0"/>
              </a:rPr>
              <a:t>online feedback form</a:t>
            </a:r>
            <a:r>
              <a:rPr lang="en-GB" altLang="en-US" dirty="0">
                <a:latin typeface="Arial" panose="020B0604020202020204" pitchFamily="34" charset="0"/>
              </a:rPr>
              <a:t>. </a:t>
            </a:r>
          </a:p>
          <a:p>
            <a:endParaRPr lang="en-GB" altLang="en-US" dirty="0">
              <a:latin typeface="Arial" panose="020B0604020202020204" pitchFamily="34" charset="0"/>
            </a:endParaRPr>
          </a:p>
          <a:p>
            <a:r>
              <a:rPr lang="en-GB" altLang="en-US" dirty="0">
                <a:latin typeface="Arial" panose="020B0604020202020204" pitchFamily="34" charset="0"/>
              </a:rPr>
              <a:t>The form takes no more than a couple of minutes to complete. Please ask them to take the time to let us know their thoughts by filling in this short form.</a:t>
            </a:r>
          </a:p>
          <a:p>
            <a:pPr lvl="0">
              <a:spcBef>
                <a:spcPts val="0"/>
              </a:spcBef>
              <a:buNone/>
            </a:pPr>
            <a:endParaRPr dirty="0"/>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3280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t>[If you’re the writer for this pack, please include the contact details that appear on the website to contact the subject advisor]</a:t>
            </a:r>
          </a:p>
          <a:p>
            <a:pPr eaLnBrk="1" hangingPunct="1"/>
            <a:endParaRPr lang="es-ES" altLang="en-US" dirty="0">
              <a:latin typeface="Arial" panose="020B0604020202020204" pitchFamily="34" charset="0"/>
            </a:endParaRP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90796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397" name="Shape 3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64848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a:spcBef>
                <a:spcPct val="0"/>
              </a:spcBef>
            </a:pPr>
            <a:r>
              <a:rPr lang="en-US" altLang="en-US" sz="1200" b="1" i="1" dirty="0">
                <a:latin typeface="Arial" panose="020B0604020202020204" pitchFamily="34" charset="0"/>
              </a:rPr>
              <a:t>There is a wide portfolio of training events already scheduled for the academic year 2016/17. </a:t>
            </a:r>
            <a:r>
              <a:rPr lang="en-US" altLang="en-US" sz="1200" i="1" dirty="0">
                <a:latin typeface="Arial" panose="020B0604020202020204" pitchFamily="34" charset="0"/>
              </a:rPr>
              <a:t>These include training events for our General Qualifications as well as Vocational Qualifications. </a:t>
            </a:r>
          </a:p>
          <a:p>
            <a:pPr>
              <a:spcBef>
                <a:spcPct val="0"/>
              </a:spcBef>
            </a:pPr>
            <a:endParaRPr lang="en-US" altLang="en-US" sz="1200" b="1" dirty="0">
              <a:latin typeface="Arial" panose="020B0604020202020204" pitchFamily="34" charset="0"/>
            </a:endParaRPr>
          </a:p>
          <a:p>
            <a:pPr>
              <a:spcBef>
                <a:spcPct val="0"/>
              </a:spcBef>
            </a:pPr>
            <a:r>
              <a:rPr lang="en-US" altLang="en-US" sz="1200" b="1" dirty="0">
                <a:latin typeface="Arial" panose="020B0604020202020204" pitchFamily="34" charset="0"/>
              </a:rPr>
              <a:t>For General Qualifications</a:t>
            </a:r>
            <a:r>
              <a:rPr lang="en-US" altLang="en-US" sz="1200" dirty="0">
                <a:latin typeface="Arial" panose="020B0604020202020204" pitchFamily="34" charset="0"/>
              </a:rPr>
              <a:t>, you can take an advantage of events such as:</a:t>
            </a:r>
          </a:p>
          <a:p>
            <a:pPr>
              <a:spcBef>
                <a:spcPct val="0"/>
              </a:spcBef>
              <a:buFontTx/>
              <a:buChar char="•"/>
            </a:pPr>
            <a:r>
              <a:rPr lang="en-US" altLang="en-US" sz="1200" dirty="0">
                <a:latin typeface="Arial" panose="020B0604020202020204" pitchFamily="34" charset="0"/>
              </a:rPr>
              <a:t>Delivering the qualification</a:t>
            </a:r>
          </a:p>
          <a:p>
            <a:pPr>
              <a:spcBef>
                <a:spcPct val="0"/>
              </a:spcBef>
              <a:buFontTx/>
              <a:buChar char="•"/>
            </a:pPr>
            <a:r>
              <a:rPr lang="en-US" altLang="en-US" sz="1200" dirty="0">
                <a:latin typeface="Arial" panose="020B0604020202020204" pitchFamily="34" charset="0"/>
              </a:rPr>
              <a:t>Getting Ready to Teach</a:t>
            </a:r>
          </a:p>
          <a:p>
            <a:pPr>
              <a:spcBef>
                <a:spcPct val="0"/>
              </a:spcBef>
              <a:buFontTx/>
              <a:buChar char="•"/>
            </a:pPr>
            <a:r>
              <a:rPr lang="en-US" altLang="en-US" sz="1200" dirty="0">
                <a:latin typeface="Arial" panose="020B0604020202020204" pitchFamily="34" charset="0"/>
              </a:rPr>
              <a:t>Guidance on internally assessed units </a:t>
            </a:r>
          </a:p>
          <a:p>
            <a:pPr>
              <a:spcBef>
                <a:spcPct val="0"/>
              </a:spcBef>
              <a:buFontTx/>
              <a:buChar char="•"/>
            </a:pPr>
            <a:r>
              <a:rPr lang="en-US" altLang="en-US" sz="1200" dirty="0">
                <a:latin typeface="Arial" panose="020B0604020202020204" pitchFamily="34" charset="0"/>
              </a:rPr>
              <a:t>Controlled Assessment</a:t>
            </a:r>
          </a:p>
          <a:p>
            <a:pPr>
              <a:spcBef>
                <a:spcPct val="0"/>
              </a:spcBef>
              <a:buFontTx/>
              <a:buChar char="•"/>
            </a:pPr>
            <a:r>
              <a:rPr lang="en-US" altLang="en-US" sz="1200" dirty="0">
                <a:latin typeface="Arial" panose="020B0604020202020204" pitchFamily="34" charset="0"/>
              </a:rPr>
              <a:t>Standardization </a:t>
            </a:r>
          </a:p>
          <a:p>
            <a:pPr>
              <a:spcBef>
                <a:spcPct val="0"/>
              </a:spcBef>
            </a:pPr>
            <a:endParaRPr lang="en-US" altLang="en-US" sz="1200" dirty="0">
              <a:latin typeface="Arial" panose="020B0604020202020204" pitchFamily="34" charset="0"/>
            </a:endParaRPr>
          </a:p>
          <a:p>
            <a:pPr>
              <a:spcBef>
                <a:spcPct val="0"/>
              </a:spcBef>
            </a:pPr>
            <a:r>
              <a:rPr lang="en-US" altLang="en-US" sz="1200" b="1" dirty="0">
                <a:latin typeface="Arial" panose="020B0604020202020204" pitchFamily="34" charset="0"/>
              </a:rPr>
              <a:t>For Vocational Qualifications</a:t>
            </a:r>
            <a:r>
              <a:rPr lang="en-US" altLang="en-US" sz="1200" dirty="0">
                <a:latin typeface="Arial" panose="020B0604020202020204" pitchFamily="34" charset="0"/>
              </a:rPr>
              <a:t>, again depending on your needs you can take the opportunity for training in the following areas:</a:t>
            </a:r>
          </a:p>
          <a:p>
            <a:pPr>
              <a:spcBef>
                <a:spcPct val="0"/>
              </a:spcBef>
              <a:buFontTx/>
              <a:buChar char="•"/>
            </a:pPr>
            <a:r>
              <a:rPr lang="en-US" altLang="en-US" sz="1200" dirty="0">
                <a:latin typeface="Arial" panose="020B0604020202020204" pitchFamily="34" charset="0"/>
              </a:rPr>
              <a:t>New to teaching BTEC’s</a:t>
            </a:r>
          </a:p>
          <a:p>
            <a:pPr>
              <a:spcBef>
                <a:spcPct val="0"/>
              </a:spcBef>
              <a:buFontTx/>
              <a:buChar char="•"/>
            </a:pPr>
            <a:r>
              <a:rPr lang="en-US" altLang="en-US" sz="1200" dirty="0">
                <a:latin typeface="Arial" panose="020B0604020202020204" pitchFamily="34" charset="0"/>
              </a:rPr>
              <a:t>Getting ready to teach NG BTEC </a:t>
            </a:r>
          </a:p>
          <a:p>
            <a:pPr>
              <a:spcBef>
                <a:spcPct val="0"/>
              </a:spcBef>
              <a:buFontTx/>
              <a:buChar char="•"/>
            </a:pPr>
            <a:r>
              <a:rPr lang="en-US" altLang="en-US" sz="1200" dirty="0">
                <a:latin typeface="Arial" panose="020B0604020202020204" pitchFamily="34" charset="0"/>
              </a:rPr>
              <a:t>BTEC Designing Assignments and Assessment</a:t>
            </a:r>
          </a:p>
          <a:p>
            <a:pPr>
              <a:spcBef>
                <a:spcPct val="0"/>
              </a:spcBef>
              <a:buFontTx/>
              <a:buChar char="•"/>
            </a:pPr>
            <a:r>
              <a:rPr lang="en-US" altLang="en-US" sz="1200" dirty="0">
                <a:latin typeface="Arial" panose="020B0604020202020204" pitchFamily="34" charset="0"/>
              </a:rPr>
              <a:t>Effective delivery and assessment for Skills Qualifications</a:t>
            </a:r>
          </a:p>
          <a:p>
            <a:pPr>
              <a:spcBef>
                <a:spcPct val="0"/>
              </a:spcBef>
            </a:pPr>
            <a:endParaRPr lang="en-US" altLang="en-US" sz="1200" dirty="0">
              <a:latin typeface="Arial" panose="020B0604020202020204" pitchFamily="34" charset="0"/>
            </a:endParaRPr>
          </a:p>
          <a:p>
            <a:r>
              <a:rPr lang="en-GB" altLang="en-US" sz="1200" b="1" i="1" dirty="0">
                <a:latin typeface="Arial" panose="020B0604020202020204" pitchFamily="34" charset="0"/>
              </a:rPr>
              <a:t>Our events have been designed for the UK as well as international centres. </a:t>
            </a:r>
            <a:r>
              <a:rPr lang="en-GB" altLang="en-US" sz="1200" i="1" dirty="0">
                <a:latin typeface="Arial" panose="020B0604020202020204" pitchFamily="34" charset="0"/>
              </a:rPr>
              <a:t>Some events that are specifically designed for UK centres and some specifically for international centres. </a:t>
            </a:r>
          </a:p>
          <a:p>
            <a:pPr lvl="0">
              <a:spcBef>
                <a:spcPts val="0"/>
              </a:spcBef>
              <a:buNone/>
            </a:pPr>
            <a:endParaRPr dirty="0"/>
          </a:p>
        </p:txBody>
      </p:sp>
      <p:sp>
        <p:nvSpPr>
          <p:cNvPr id="740" name="Shape 7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18913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Shape 705"/>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706" name="Shape 7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6843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Shape 4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lnSpc>
                <a:spcPct val="80000"/>
              </a:lnSpc>
            </a:pPr>
            <a:r>
              <a:rPr lang="en-GB" altLang="en-US" sz="1200" dirty="0">
                <a:latin typeface="Arial" panose="020B0604020202020204" pitchFamily="34" charset="0"/>
              </a:rPr>
              <a:t>Summarize the Content briefly. What are the Assessment Objectives? Give details of what we are looking for.</a:t>
            </a:r>
          </a:p>
          <a:p>
            <a:pPr eaLnBrk="1" hangingPunct="1">
              <a:lnSpc>
                <a:spcPct val="80000"/>
              </a:lnSpc>
            </a:pPr>
            <a:r>
              <a:rPr lang="en-GB" altLang="en-US" sz="1200" dirty="0">
                <a:latin typeface="Arial" panose="020B0604020202020204" pitchFamily="34" charset="0"/>
              </a:rPr>
              <a:t>What Skills are being tested in this particular Unit? If Skills tested is </a:t>
            </a:r>
            <a:r>
              <a:rPr lang="en-GB" altLang="en-US" sz="1200" dirty="0">
                <a:solidFill>
                  <a:srgbClr val="FF0000"/>
                </a:solidFill>
                <a:latin typeface="Arial" panose="020B0604020202020204" pitchFamily="34" charset="0"/>
              </a:rPr>
              <a:t>not relevant </a:t>
            </a:r>
            <a:r>
              <a:rPr lang="en-GB" altLang="en-US" sz="1200" dirty="0">
                <a:latin typeface="Arial" panose="020B0604020202020204" pitchFamily="34" charset="0"/>
              </a:rPr>
              <a:t>to your subject then please do not worry about this. </a:t>
            </a:r>
          </a:p>
          <a:p>
            <a:pPr eaLnBrk="1" hangingPunct="1">
              <a:lnSpc>
                <a:spcPct val="80000"/>
              </a:lnSpc>
            </a:pPr>
            <a:r>
              <a:rPr lang="en-GB" altLang="en-US" sz="1200" dirty="0">
                <a:latin typeface="Arial" panose="020B0604020202020204" pitchFamily="34" charset="0"/>
              </a:rPr>
              <a:t>We would also like you to cover the structure of assessment – length, marks available etc. Of course this will be different for different subjects.</a:t>
            </a: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Don’t spend a lot of time on this – 5 min.</a:t>
            </a: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It is mandatory to complete the three columns.</a:t>
            </a:r>
            <a:endParaRPr lang="en-US"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Suggestions: If you have a specification as a PDF, can keep the above slide design and when talking about the above areas, simply ask the host to bring it up on the screen (every event has an event host who will be supporting you with the technical aspect).  There are ways how you can display the information without having to copy and paste this into the individual slides and the host will be able to advise you. If this is somewhere on the website – you can also access the website live during the session. Delegates will be able to see where you are taking them. </a:t>
            </a:r>
          </a:p>
          <a:p>
            <a:pPr lvl="0">
              <a:spcBef>
                <a:spcPts val="0"/>
              </a:spcBef>
              <a:buNone/>
            </a:pPr>
            <a:endParaRPr dirty="0"/>
          </a:p>
        </p:txBody>
      </p:sp>
      <p:sp>
        <p:nvSpPr>
          <p:cNvPr id="447" name="Shape 4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7070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You can either insert your ‘Polls to get to know the delegates’ here or include in the pack as a separate document. </a:t>
            </a:r>
          </a:p>
          <a:p>
            <a:pPr lvl="0">
              <a:spcBef>
                <a:spcPts val="0"/>
              </a:spcBef>
              <a:buNone/>
            </a:pPr>
            <a:endParaRPr lang="en-GB" dirty="0"/>
          </a:p>
          <a:p>
            <a:pPr lvl="0">
              <a:spcBef>
                <a:spcPts val="0"/>
              </a:spcBef>
              <a:buNone/>
            </a:pPr>
            <a:r>
              <a:rPr lang="en-GB" dirty="0"/>
              <a:t>Use poll to ascertain theme studied. Expect roughly equal amounts for Themes 3 and 4</a:t>
            </a:r>
          </a:p>
          <a:p>
            <a:pPr lvl="0">
              <a:spcBef>
                <a:spcPts val="0"/>
              </a:spcBef>
              <a:buNone/>
            </a:pPr>
            <a:endParaRPr lang="en-GB" dirty="0"/>
          </a:p>
          <a:p>
            <a:pPr lvl="0">
              <a:spcBef>
                <a:spcPts val="0"/>
              </a:spcBef>
              <a:buNone/>
            </a:pPr>
            <a:r>
              <a:rPr lang="en-GB" dirty="0"/>
              <a:t>. </a:t>
            </a:r>
          </a:p>
          <a:p>
            <a:pPr lvl="0">
              <a:spcBef>
                <a:spcPts val="0"/>
              </a:spcBef>
              <a:buNone/>
            </a:pPr>
            <a:endParaRPr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0336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Shape 370"/>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Refer to examiner report </a:t>
            </a:r>
            <a:endParaRPr dirty="0"/>
          </a:p>
        </p:txBody>
      </p:sp>
      <p:sp>
        <p:nvSpPr>
          <p:cNvPr id="371" name="Shape 3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1417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dirty="0"/>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892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Skip if no delegates indicating interest on previous poll</a:t>
            </a:r>
          </a:p>
          <a:p>
            <a:pPr lvl="0">
              <a:spcBef>
                <a:spcPts val="0"/>
              </a:spcBef>
              <a:buNone/>
            </a:pPr>
            <a:endParaRPr dirty="0"/>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17097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Option1">
    <p:bg>
      <p:bgPr>
        <a:solidFill>
          <a:schemeClr val="lt2"/>
        </a:solidFill>
        <a:effectLst/>
      </p:bgPr>
    </p:bg>
    <p:spTree>
      <p:nvGrpSpPr>
        <p:cNvPr id="1" name="Shape 12"/>
        <p:cNvGrpSpPr/>
        <p:nvPr/>
      </p:nvGrpSpPr>
      <p:grpSpPr>
        <a:xfrm>
          <a:off x="0" y="0"/>
          <a:ext cx="0" cy="0"/>
          <a:chOff x="0" y="0"/>
          <a:chExt cx="0" cy="0"/>
        </a:xfrm>
      </p:grpSpPr>
      <p:pic>
        <p:nvPicPr>
          <p:cNvPr id="13" name="Shape 13"/>
          <p:cNvPicPr preferRelativeResize="0"/>
          <p:nvPr/>
        </p:nvPicPr>
        <p:blipFill rotWithShape="1">
          <a:blip r:embed="rId2">
            <a:alphaModFix/>
          </a:blip>
          <a:srcRect/>
          <a:stretch/>
        </p:blipFill>
        <p:spPr>
          <a:xfrm>
            <a:off x="460375" y="409958"/>
            <a:ext cx="1144799" cy="809347"/>
          </a:xfrm>
          <a:prstGeom prst="rect">
            <a:avLst/>
          </a:prstGeom>
          <a:noFill/>
          <a:ln>
            <a:noFill/>
          </a:ln>
        </p:spPr>
      </p:pic>
      <p:sp>
        <p:nvSpPr>
          <p:cNvPr id="14" name="Shape 14"/>
          <p:cNvSpPr txBox="1">
            <a:spLocks noGrp="1"/>
          </p:cNvSpPr>
          <p:nvPr>
            <p:ph type="ctrTitle"/>
          </p:nvPr>
        </p:nvSpPr>
        <p:spPr>
          <a:xfrm>
            <a:off x="447675" y="1680064"/>
            <a:ext cx="3682999" cy="2244235"/>
          </a:xfrm>
          <a:prstGeom prst="rect">
            <a:avLst/>
          </a:prstGeom>
          <a:noFill/>
          <a:ln>
            <a:noFill/>
          </a:ln>
        </p:spPr>
        <p:txBody>
          <a:bodyPr lIns="91425" tIns="91425" rIns="91425" bIns="91425" anchor="t" anchorCtr="0"/>
          <a:lstStyle>
            <a:lvl1pPr marL="0" marR="0" lvl="0" indent="0" algn="l" rtl="0">
              <a:lnSpc>
                <a:spcPct val="116666"/>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 name="Shape 15"/>
          <p:cNvSpPr txBox="1">
            <a:spLocks noGrp="1"/>
          </p:cNvSpPr>
          <p:nvPr>
            <p:ph type="subTitle" idx="1"/>
          </p:nvPr>
        </p:nvSpPr>
        <p:spPr>
          <a:xfrm>
            <a:off x="447675" y="4057650"/>
            <a:ext cx="3397250" cy="1466850"/>
          </a:xfrm>
          <a:prstGeom prst="rect">
            <a:avLst/>
          </a:prstGeom>
          <a:noFill/>
          <a:ln>
            <a:noFill/>
          </a:ln>
        </p:spPr>
        <p:txBody>
          <a:bodyPr lIns="91425" tIns="91425" rIns="91425" bIns="91425" anchor="t" anchorCtr="0"/>
          <a:lstStyle>
            <a:lvl1pPr marL="0" marR="0" lvl="0" indent="0" algn="l" rtl="0">
              <a:lnSpc>
                <a:spcPct val="133333"/>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457200" marR="0" lvl="1" indent="0" algn="ctr" rtl="0">
              <a:lnSpc>
                <a:spcPct val="118750"/>
              </a:lnSpc>
              <a:spcBef>
                <a:spcPts val="0"/>
              </a:spcBef>
              <a:spcAft>
                <a:spcPts val="0"/>
              </a:spcAft>
              <a:buClr>
                <a:schemeClr val="lt2"/>
              </a:buClr>
              <a:buFont typeface="Arial"/>
              <a:buNone/>
              <a:defRPr sz="1600" b="0" i="0" u="none" strike="noStrike" cap="none">
                <a:solidFill>
                  <a:srgbClr val="888888"/>
                </a:solidFill>
                <a:latin typeface="Arial"/>
                <a:ea typeface="Arial"/>
                <a:cs typeface="Arial"/>
                <a:sym typeface="Arial"/>
              </a:defRPr>
            </a:lvl2pPr>
            <a:lvl3pPr marL="914400" marR="0" lvl="2" indent="0" algn="ctr" rtl="0">
              <a:lnSpc>
                <a:spcPct val="118750"/>
              </a:lnSpc>
              <a:spcBef>
                <a:spcPts val="0"/>
              </a:spcBef>
              <a:spcAft>
                <a:spcPts val="0"/>
              </a:spcAft>
              <a:buClr>
                <a:schemeClr val="accent4"/>
              </a:buClr>
              <a:buFont typeface="Arial"/>
              <a:buNone/>
              <a:defRPr sz="1600" b="0" i="0" u="none" strike="noStrike" cap="none">
                <a:solidFill>
                  <a:srgbClr val="888888"/>
                </a:solidFill>
                <a:latin typeface="Arial"/>
                <a:ea typeface="Arial"/>
                <a:cs typeface="Arial"/>
                <a:sym typeface="Arial"/>
              </a:defRPr>
            </a:lvl3pPr>
            <a:lvl4pPr marL="1371600" marR="0" lvl="3" indent="0" algn="ctr" rtl="0">
              <a:lnSpc>
                <a:spcPct val="125000"/>
              </a:lnSpc>
              <a:spcBef>
                <a:spcPts val="0"/>
              </a:spcBef>
              <a:spcAft>
                <a:spcPts val="850"/>
              </a:spcAft>
              <a:buClr>
                <a:schemeClr val="dk1"/>
              </a:buClr>
              <a:buFont typeface="Arial"/>
              <a:buNone/>
              <a:defRPr sz="1200" b="0" i="0" u="none" strike="noStrike" cap="none">
                <a:solidFill>
                  <a:srgbClr val="888888"/>
                </a:solidFill>
                <a:latin typeface="Arial"/>
                <a:ea typeface="Arial"/>
                <a:cs typeface="Arial"/>
                <a:sym typeface="Arial"/>
              </a:defRPr>
            </a:lvl4pPr>
            <a:lvl5pPr marL="1828800" marR="0" lvl="4" indent="0" algn="ctr" rtl="0">
              <a:spcBef>
                <a:spcPts val="360"/>
              </a:spcBef>
              <a:buClr>
                <a:srgbClr val="888888"/>
              </a:buClr>
              <a:buFont typeface="Arial"/>
              <a:buNone/>
              <a:defRPr sz="1800" b="0" i="0" u="none" strike="noStrike" cap="none">
                <a:solidFill>
                  <a:srgbClr val="888888"/>
                </a:solidFill>
                <a:latin typeface="Arial"/>
                <a:ea typeface="Arial"/>
                <a:cs typeface="Arial"/>
                <a:sym typeface="Arial"/>
              </a:defRPr>
            </a:lvl5pPr>
            <a:lvl6pPr marL="2286000" marR="0" lvl="5"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6pPr>
            <a:lvl7pPr marL="2743200" marR="0" lvl="6"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7pPr>
            <a:lvl8pPr marL="3200400" marR="0" lvl="7"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8pPr>
            <a:lvl9pPr marL="3657600" marR="0" lvl="8"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9pPr>
          </a:lstStyle>
          <a:p>
            <a:endParaRPr/>
          </a:p>
        </p:txBody>
      </p:sp>
      <p:sp>
        <p:nvSpPr>
          <p:cNvPr id="16" name="Shape 16"/>
          <p:cNvSpPr txBox="1">
            <a:spLocks noGrp="1"/>
          </p:cNvSpPr>
          <p:nvPr>
            <p:ph type="body" idx="2"/>
          </p:nvPr>
        </p:nvSpPr>
        <p:spPr>
          <a:xfrm>
            <a:off x="447675" y="6265862"/>
            <a:ext cx="3962399" cy="285750"/>
          </a:xfrm>
          <a:prstGeom prst="rect">
            <a:avLst/>
          </a:prstGeom>
          <a:noFill/>
          <a:ln>
            <a:noFill/>
          </a:ln>
        </p:spPr>
        <p:txBody>
          <a:bodyPr lIns="91425" tIns="91425" rIns="91425" bIns="91425" anchor="t" anchorCtr="0"/>
          <a:lstStyle>
            <a:lvl1pPr marL="0" marR="0" lvl="0" indent="0" algn="l" rtl="0">
              <a:lnSpc>
                <a:spcPct val="122222"/>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 name="Shape 17"/>
          <p:cNvSpPr>
            <a:spLocks noGrp="1"/>
          </p:cNvSpPr>
          <p:nvPr>
            <p:ph type="pic" idx="3"/>
          </p:nvPr>
        </p:nvSpPr>
        <p:spPr>
          <a:xfrm>
            <a:off x="4581523" y="0"/>
            <a:ext cx="4562475"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More to Learn">
    <p:bg>
      <p:bgPr>
        <a:solidFill>
          <a:schemeClr val="lt2"/>
        </a:solidFill>
        <a:effectLst/>
      </p:bgPr>
    </p:bg>
    <p:spTree>
      <p:nvGrpSpPr>
        <p:cNvPr id="1" name="Shape 198"/>
        <p:cNvGrpSpPr/>
        <p:nvPr/>
      </p:nvGrpSpPr>
      <p:grpSpPr>
        <a:xfrm>
          <a:off x="0" y="0"/>
          <a:ext cx="0" cy="0"/>
          <a:chOff x="0" y="0"/>
          <a:chExt cx="0" cy="0"/>
        </a:xfrm>
      </p:grpSpPr>
      <p:pic>
        <p:nvPicPr>
          <p:cNvPr id="199" name="Shape 199"/>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200" name="Shape 200"/>
          <p:cNvSpPr txBox="1">
            <a:spLocks noGrp="1"/>
          </p:cNvSpPr>
          <p:nvPr>
            <p:ph type="ctrTitle"/>
          </p:nvPr>
        </p:nvSpPr>
        <p:spPr>
          <a:xfrm>
            <a:off x="2333624" y="2728866"/>
            <a:ext cx="4656674" cy="985884"/>
          </a:xfrm>
          <a:prstGeom prst="rect">
            <a:avLst/>
          </a:prstGeom>
          <a:noFill/>
          <a:ln>
            <a:noFill/>
          </a:ln>
        </p:spPr>
        <p:txBody>
          <a:bodyPr lIns="91425" tIns="91425" rIns="91425" bIns="91425" anchor="b" anchorCtr="0"/>
          <a:lstStyle>
            <a:lvl1pPr marL="0" marR="0" lvl="0" indent="0" algn="ctr"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1" name="Shape 201"/>
          <p:cNvSpPr txBox="1">
            <a:spLocks noGrp="1"/>
          </p:cNvSpPr>
          <p:nvPr>
            <p:ph type="body" idx="1"/>
          </p:nvPr>
        </p:nvSpPr>
        <p:spPr>
          <a:xfrm>
            <a:off x="2343150" y="3829050"/>
            <a:ext cx="4743450" cy="638174"/>
          </a:xfrm>
          <a:prstGeom prst="rect">
            <a:avLst/>
          </a:prstGeom>
          <a:noFill/>
          <a:ln>
            <a:noFill/>
          </a:ln>
        </p:spPr>
        <p:txBody>
          <a:bodyPr lIns="91425" tIns="91425" rIns="91425" bIns="91425" anchor="t" anchorCtr="0"/>
          <a:lstStyle>
            <a:lvl1pPr marL="0" marR="0" lvl="0" indent="0" algn="ctr" rtl="0">
              <a:lnSpc>
                <a:spcPct val="131250"/>
              </a:lnSpc>
              <a:spcBef>
                <a:spcPts val="0"/>
              </a:spcBef>
              <a:spcAft>
                <a:spcPts val="0"/>
              </a:spcAft>
              <a:buClr>
                <a:schemeClr val="lt2"/>
              </a:buClr>
              <a:buFont typeface="Arial"/>
              <a:buNone/>
              <a:defRPr sz="1600" b="0" i="0" u="none" strike="noStrike" cap="none">
                <a:solidFill>
                  <a:schemeClr val="lt2"/>
                </a:solidFill>
                <a:latin typeface="Arial"/>
                <a:ea typeface="Arial"/>
                <a:cs typeface="Arial"/>
                <a:sym typeface="Arial"/>
              </a:defRPr>
            </a:lvl1pPr>
            <a:lvl2pPr marL="0" marR="0" lvl="1" indent="0" algn="ctr" rtl="0">
              <a:lnSpc>
                <a:spcPct val="131250"/>
              </a:lnSpc>
              <a:spcBef>
                <a:spcPts val="0"/>
              </a:spcBef>
              <a:spcAft>
                <a:spcPts val="0"/>
              </a:spcAft>
              <a:buClr>
                <a:schemeClr val="lt2"/>
              </a:buClr>
              <a:buFont typeface="Arial"/>
              <a:buNone/>
              <a:defRPr sz="1600" b="1" i="0" u="none" strike="noStrike" cap="none">
                <a:solidFill>
                  <a:schemeClr val="lt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Final Slide Option1">
    <p:bg>
      <p:bgPr>
        <a:solidFill>
          <a:schemeClr val="lt2"/>
        </a:solidFill>
        <a:effectLst/>
      </p:bgPr>
    </p:bg>
    <p:spTree>
      <p:nvGrpSpPr>
        <p:cNvPr id="1" name="Shape 187"/>
        <p:cNvGrpSpPr/>
        <p:nvPr/>
      </p:nvGrpSpPr>
      <p:grpSpPr>
        <a:xfrm>
          <a:off x="0" y="0"/>
          <a:ext cx="0" cy="0"/>
          <a:chOff x="0" y="0"/>
          <a:chExt cx="0" cy="0"/>
        </a:xfrm>
      </p:grpSpPr>
      <p:pic>
        <p:nvPicPr>
          <p:cNvPr id="188" name="Shape 188"/>
          <p:cNvPicPr preferRelativeResize="0"/>
          <p:nvPr/>
        </p:nvPicPr>
        <p:blipFill rotWithShape="1">
          <a:blip r:embed="rId2">
            <a:alphaModFix/>
          </a:blip>
          <a:srcRect/>
          <a:stretch/>
        </p:blipFill>
        <p:spPr>
          <a:xfrm>
            <a:off x="2900930" y="3558921"/>
            <a:ext cx="3380238" cy="216407"/>
          </a:xfrm>
          <a:prstGeom prst="rect">
            <a:avLst/>
          </a:prstGeom>
          <a:noFill/>
          <a:ln>
            <a:noFill/>
          </a:ln>
        </p:spPr>
      </p:pic>
    </p:spTree>
    <p:extLst>
      <p:ext uri="{BB962C8B-B14F-4D97-AF65-F5344CB8AC3E}">
        <p14:creationId xmlns:p14="http://schemas.microsoft.com/office/powerpoint/2010/main" val="1443727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able of Contents">
    <p:bg>
      <p:bgPr>
        <a:solidFill>
          <a:srgbClr val="FFFFFF"/>
        </a:solidFill>
        <a:effectLst/>
      </p:bgPr>
    </p:bg>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485823" y="1332225"/>
            <a:ext cx="4334326" cy="393450"/>
          </a:xfrm>
          <a:prstGeom prst="rect">
            <a:avLst/>
          </a:prstGeom>
          <a:noFill/>
          <a:ln>
            <a:noFill/>
          </a:ln>
        </p:spPr>
        <p:txBody>
          <a:bodyPr lIns="91425" tIns="91425" rIns="91425" bIns="91425" anchor="b" anchorCtr="0"/>
          <a:lstStyle>
            <a:lvl1pPr marL="0" marR="0" lvl="0" indent="0" algn="l" rtl="0">
              <a:lnSpc>
                <a:spcPct val="107692"/>
              </a:lnSpc>
              <a:spcBef>
                <a:spcPts val="0"/>
              </a:spcBef>
              <a:buClr>
                <a:schemeClr val="dk2"/>
              </a:buClr>
              <a:buFont typeface="Times New Roman"/>
              <a:buNone/>
              <a:defRPr sz="26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08500" y="2000250"/>
            <a:ext cx="4102100" cy="3113088"/>
          </a:xfrm>
          <a:prstGeom prst="rect">
            <a:avLst/>
          </a:prstGeom>
          <a:noFill/>
          <a:ln>
            <a:noFill/>
          </a:ln>
        </p:spPr>
        <p:txBody>
          <a:bodyPr lIns="91425" tIns="91425" rIns="91425" bIns="91425" anchor="t" anchorCtr="0"/>
          <a:lstStyle>
            <a:lvl1pPr marL="428625" marR="0" lvl="0" indent="-428625" algn="l" rtl="0">
              <a:lnSpc>
                <a:spcPct val="112500"/>
              </a:lnSpc>
              <a:spcBef>
                <a:spcPts val="0"/>
              </a:spcBef>
              <a:spcAft>
                <a:spcPts val="600"/>
              </a:spcAft>
              <a:buClr>
                <a:schemeClr val="lt2"/>
              </a:buClr>
              <a:buFont typeface="Arial"/>
              <a:buNone/>
              <a:defRPr sz="1600" b="0" i="0" u="none" strike="noStrike" cap="none">
                <a:solidFill>
                  <a:schemeClr val="lt2"/>
                </a:solidFill>
                <a:latin typeface="Arial"/>
                <a:ea typeface="Arial"/>
                <a:cs typeface="Arial"/>
                <a:sym typeface="Arial"/>
              </a:defRPr>
            </a:lvl1pPr>
            <a:lvl2pPr marL="180975" marR="0" lvl="1" indent="-79375" algn="l" rtl="0">
              <a:lnSpc>
                <a:spcPct val="112500"/>
              </a:lnSpc>
              <a:spcBef>
                <a:spcPts val="0"/>
              </a:spcBef>
              <a:spcAft>
                <a:spcPts val="0"/>
              </a:spcAft>
              <a:buClr>
                <a:schemeClr val="lt2"/>
              </a:buClr>
              <a:buSzPct val="100000"/>
              <a:buFont typeface="Arial"/>
              <a:buChar char="•"/>
              <a:defRPr sz="1600" b="0" i="0" u="none" strike="noStrike" cap="none">
                <a:solidFill>
                  <a:schemeClr val="dk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3" name="Shape 33"/>
          <p:cNvSpPr>
            <a:spLocks noGrp="1"/>
          </p:cNvSpPr>
          <p:nvPr>
            <p:ph type="pic" idx="2"/>
          </p:nvPr>
        </p:nvSpPr>
        <p:spPr>
          <a:xfrm>
            <a:off x="0" y="0"/>
            <a:ext cx="3876673"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34" name="Shape 34"/>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35" name="Shape 3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Divider Option 1">
    <p:bg>
      <p:bgPr>
        <a:blipFill rotWithShape="1">
          <a:blip r:embed="rId2">
            <a:alphaModFix/>
          </a:blip>
          <a:stretch>
            <a:fillRect l="-39999" r="-39999"/>
          </a:stretch>
        </a:blipFill>
        <a:effectLst/>
      </p:bgPr>
    </p:bg>
    <p:spTree>
      <p:nvGrpSpPr>
        <p:cNvPr id="1" name="Shape 41"/>
        <p:cNvGrpSpPr/>
        <p:nvPr/>
      </p:nvGrpSpPr>
      <p:grpSpPr>
        <a:xfrm>
          <a:off x="0" y="0"/>
          <a:ext cx="0" cy="0"/>
          <a:chOff x="0" y="0"/>
          <a:chExt cx="0" cy="0"/>
        </a:xfrm>
      </p:grpSpPr>
      <p:sp>
        <p:nvSpPr>
          <p:cNvPr id="42" name="Shape 42"/>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3" name="Shape 43"/>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Divider Option 3">
    <p:bg>
      <p:bgPr>
        <a:blipFill rotWithShape="1">
          <a:blip r:embed="rId2">
            <a:alphaModFix/>
          </a:blip>
          <a:stretch>
            <a:fillRect l="-67995" r="-67992"/>
          </a:stretch>
        </a:blipFill>
        <a:effectLst/>
      </p:bgPr>
    </p:bg>
    <p:spTree>
      <p:nvGrpSpPr>
        <p:cNvPr id="1" name="Shape 47"/>
        <p:cNvGrpSpPr/>
        <p:nvPr/>
      </p:nvGrpSpPr>
      <p:grpSpPr>
        <a:xfrm>
          <a:off x="0" y="0"/>
          <a:ext cx="0" cy="0"/>
          <a:chOff x="0" y="0"/>
          <a:chExt cx="0" cy="0"/>
        </a:xfrm>
      </p:grpSpPr>
      <p:sp>
        <p:nvSpPr>
          <p:cNvPr id="48" name="Shape 48"/>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9" name="Shape 49"/>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tatement and Image Option6">
    <p:bg>
      <p:bgPr>
        <a:solidFill>
          <a:srgbClr val="FFFFFF"/>
        </a:solidFill>
        <a:effectLst/>
      </p:bgPr>
    </p:bg>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539997" y="418050"/>
            <a:ext cx="6241800" cy="8487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9" name="Shape 89"/>
          <p:cNvSpPr txBox="1">
            <a:spLocks noGrp="1"/>
          </p:cNvSpPr>
          <p:nvPr>
            <p:ph type="body" idx="1"/>
          </p:nvPr>
        </p:nvSpPr>
        <p:spPr>
          <a:xfrm>
            <a:off x="539999" y="1400174"/>
            <a:ext cx="5052763" cy="31242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rgbClr val="000000"/>
                </a:solidFill>
                <a:latin typeface="Arial"/>
                <a:ea typeface="Arial"/>
                <a:cs typeface="Arial"/>
                <a:sym typeface="Arial"/>
              </a:defRPr>
            </a:lvl1pPr>
            <a:lvl2pPr marL="0" marR="0" lvl="1" indent="0" algn="l" rtl="0">
              <a:lnSpc>
                <a:spcPct val="133333"/>
              </a:lnSpc>
              <a:spcBef>
                <a:spcPts val="1701"/>
              </a:spcBef>
              <a:spcAft>
                <a:spcPts val="0"/>
              </a:spcAft>
              <a:buClr>
                <a:schemeClr val="lt2"/>
              </a:buClr>
              <a:buFont typeface="Arial"/>
              <a:buNone/>
              <a:defRPr sz="1200" b="0" i="1" u="none" strike="noStrike" cap="none">
                <a:solidFill>
                  <a:srgbClr val="000000"/>
                </a:solidFill>
                <a:latin typeface="Arial"/>
                <a:ea typeface="Arial"/>
                <a:cs typeface="Arial"/>
                <a:sym typeface="Arial"/>
              </a:defRPr>
            </a:lvl2pPr>
            <a:lvl3pPr marL="658800" marR="0" lvl="2" indent="-163500"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0" name="Shape 90"/>
          <p:cNvSpPr>
            <a:spLocks noGrp="1"/>
          </p:cNvSpPr>
          <p:nvPr>
            <p:ph type="pic" idx="2"/>
          </p:nvPr>
        </p:nvSpPr>
        <p:spPr>
          <a:xfrm>
            <a:off x="6048375" y="1447799"/>
            <a:ext cx="2562225" cy="4524374"/>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1" name="Shape 91"/>
          <p:cNvCxnSpPr/>
          <p:nvPr/>
        </p:nvCxnSpPr>
        <p:spPr>
          <a:xfrm>
            <a:off x="533400" y="6124575"/>
            <a:ext cx="8086724" cy="0"/>
          </a:xfrm>
          <a:prstGeom prst="straightConnector1">
            <a:avLst/>
          </a:prstGeom>
          <a:noFill/>
          <a:ln w="9525" cap="flat" cmpd="sng">
            <a:solidFill>
              <a:schemeClr val="lt2"/>
            </a:solidFill>
            <a:prstDash val="solid"/>
            <a:round/>
            <a:headEnd type="none" w="med" len="med"/>
            <a:tailEnd type="none" w="med" len="med"/>
          </a:ln>
        </p:spPr>
      </p:cxnSp>
      <p:sp>
        <p:nvSpPr>
          <p:cNvPr id="92" name="Shape 92"/>
          <p:cNvSpPr txBox="1">
            <a:spLocks noGrp="1"/>
          </p:cNvSpPr>
          <p:nvPr>
            <p:ph type="body" idx="3"/>
          </p:nvPr>
        </p:nvSpPr>
        <p:spPr>
          <a:xfrm>
            <a:off x="5267325" y="6172200"/>
            <a:ext cx="3343274" cy="257175"/>
          </a:xfrm>
          <a:prstGeom prst="rect">
            <a:avLst/>
          </a:prstGeom>
          <a:noFill/>
          <a:ln>
            <a:noFill/>
          </a:ln>
        </p:spPr>
        <p:txBody>
          <a:bodyPr lIns="91425" tIns="91425" rIns="91425" bIns="91425" anchor="t" anchorCtr="0"/>
          <a:lstStyle>
            <a:lvl1pPr marL="0" marR="0" lvl="0" indent="0" algn="r" rtl="0">
              <a:lnSpc>
                <a:spcPct val="150000"/>
              </a:lnSpc>
              <a:spcBef>
                <a:spcPts val="0"/>
              </a:spcBef>
              <a:spcAft>
                <a:spcPts val="0"/>
              </a:spcAft>
              <a:buClr>
                <a:schemeClr val="lt2"/>
              </a:buClr>
              <a:buFont typeface="Arial"/>
              <a:buNone/>
              <a:defRPr sz="600" b="0" i="0" u="none" strike="noStrike" cap="none">
                <a:solidFill>
                  <a:schemeClr val="lt2"/>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3" name="Shape 93"/>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94" name="Shape 94"/>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pic>
        <p:nvPicPr>
          <p:cNvPr id="95" name="Shape 95"/>
          <p:cNvPicPr preferRelativeResize="0"/>
          <p:nvPr/>
        </p:nvPicPr>
        <p:blipFill rotWithShape="1">
          <a:blip r:embed="rId2">
            <a:alphaModFix/>
          </a:blip>
          <a:srcRect/>
          <a:stretch/>
        </p:blipFill>
        <p:spPr>
          <a:xfrm>
            <a:off x="500410" y="6376789"/>
            <a:ext cx="917999" cy="27991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tatement Option 1">
    <p:bg>
      <p:bgPr>
        <a:solidFill>
          <a:schemeClr val="lt2"/>
        </a:solidFill>
        <a:effectLst/>
      </p:bgPr>
    </p:bg>
    <p:spTree>
      <p:nvGrpSpPr>
        <p:cNvPr id="1" name="Shape 96"/>
        <p:cNvGrpSpPr/>
        <p:nvPr/>
      </p:nvGrpSpPr>
      <p:grpSpPr>
        <a:xfrm>
          <a:off x="0" y="0"/>
          <a:ext cx="0" cy="0"/>
          <a:chOff x="0" y="0"/>
          <a:chExt cx="0" cy="0"/>
        </a:xfrm>
      </p:grpSpPr>
      <p:pic>
        <p:nvPicPr>
          <p:cNvPr id="97" name="Shape 97"/>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98" name="Shape 98"/>
          <p:cNvSpPr txBox="1">
            <a:spLocks noGrp="1"/>
          </p:cNvSpPr>
          <p:nvPr>
            <p:ph type="ctrTitle"/>
          </p:nvPr>
        </p:nvSpPr>
        <p:spPr>
          <a:xfrm>
            <a:off x="1522575" y="2759844"/>
            <a:ext cx="6296399" cy="1338309"/>
          </a:xfrm>
          <a:prstGeom prst="rect">
            <a:avLst/>
          </a:prstGeom>
          <a:noFill/>
          <a:ln>
            <a:noFill/>
          </a:ln>
        </p:spPr>
        <p:txBody>
          <a:bodyPr lIns="91425" tIns="91425" rIns="91425" bIns="91425" anchor="ctr" anchorCtr="0"/>
          <a:lstStyle>
            <a:lvl1pPr marL="0" marR="0" lvl="0" indent="0" algn="ctr" rtl="0">
              <a:lnSpc>
                <a:spcPct val="117647"/>
              </a:lnSpc>
              <a:spcBef>
                <a:spcPts val="0"/>
              </a:spcBef>
              <a:buClr>
                <a:schemeClr val="lt2"/>
              </a:buClr>
              <a:buFont typeface="Times New Roman"/>
              <a:buNone/>
              <a:defRPr sz="3400" b="1" i="0" u="none" strike="noStrike" cap="none">
                <a:solidFill>
                  <a:schemeClr val="lt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pic>
        <p:nvPicPr>
          <p:cNvPr id="99" name="Shape 99"/>
          <p:cNvPicPr preferRelativeResize="0"/>
          <p:nvPr/>
        </p:nvPicPr>
        <p:blipFill rotWithShape="1">
          <a:blip r:embed="rId3">
            <a:alphaModFix/>
          </a:blip>
          <a:srcRect/>
          <a:stretch/>
        </p:blipFill>
        <p:spPr>
          <a:xfrm>
            <a:off x="500400" y="6375598"/>
            <a:ext cx="928499" cy="28079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and Content">
    <p:bg>
      <p:bgPr>
        <a:solidFill>
          <a:srgbClr val="FFFFFF"/>
        </a:solidFill>
        <a:effectLst/>
      </p:bgPr>
    </p:bg>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541337" y="417599"/>
            <a:ext cx="5081586" cy="10968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7" name="Shape 137"/>
          <p:cNvSpPr txBox="1">
            <a:spLocks noGrp="1"/>
          </p:cNvSpPr>
          <p:nvPr>
            <p:ph type="body" idx="1"/>
          </p:nvPr>
        </p:nvSpPr>
        <p:spPr>
          <a:xfrm>
            <a:off x="542925" y="1704975"/>
            <a:ext cx="6059487" cy="3171825"/>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38" name="Shape 138"/>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Numbered">
    <p:bg>
      <p:bgPr>
        <a:solidFill>
          <a:srgbClr val="FFFFFF"/>
        </a:solidFill>
        <a:effectLst/>
      </p:bgPr>
    </p:bg>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541337" y="417599"/>
            <a:ext cx="5081586" cy="111592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1" name="Shape 141"/>
          <p:cNvSpPr txBox="1">
            <a:spLocks noGrp="1"/>
          </p:cNvSpPr>
          <p:nvPr>
            <p:ph type="body" idx="1"/>
          </p:nvPr>
        </p:nvSpPr>
        <p:spPr>
          <a:xfrm>
            <a:off x="542925" y="1809750"/>
            <a:ext cx="6496049" cy="3781425"/>
          </a:xfrm>
          <a:prstGeom prst="rect">
            <a:avLst/>
          </a:prstGeom>
          <a:noFill/>
          <a:ln>
            <a:noFill/>
          </a:ln>
        </p:spPr>
        <p:txBody>
          <a:bodyPr lIns="91425" tIns="91425" rIns="91425" bIns="91425" anchor="t" anchorCtr="0"/>
          <a:lstStyle>
            <a:lvl1pPr marL="238125" marR="0" lvl="0" indent="-136525" algn="l" rtl="0">
              <a:lnSpc>
                <a:spcPct val="118750"/>
              </a:lnSpc>
              <a:spcBef>
                <a:spcPts val="1134"/>
              </a:spcBef>
              <a:spcAft>
                <a:spcPts val="0"/>
              </a:spcAft>
              <a:buClr>
                <a:schemeClr val="dk2"/>
              </a:buClr>
              <a:buSzPct val="100000"/>
              <a:buFont typeface="Times New Roman"/>
              <a:buAutoNum type="arabicPeriod"/>
              <a:defRPr sz="1600" b="1" i="0" u="none" strike="noStrike" cap="none">
                <a:solidFill>
                  <a:schemeClr val="dk2"/>
                </a:solidFill>
                <a:latin typeface="Arial"/>
                <a:ea typeface="Arial"/>
                <a:cs typeface="Arial"/>
                <a:sym typeface="Arial"/>
              </a:defRPr>
            </a:lvl1pPr>
            <a:lvl2pPr marL="428625" marR="0" lvl="1" indent="-8572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628650" marR="0" lvl="2" indent="-107950"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ample Boxed Text x3">
    <p:bg>
      <p:bgPr>
        <a:solidFill>
          <a:srgbClr val="FFFFFF"/>
        </a:solidFill>
        <a:effectLst/>
      </p:bgPr>
    </p:bg>
    <p:spTree>
      <p:nvGrpSpPr>
        <p:cNvPr id="1" name="Shape 160"/>
        <p:cNvGrpSpPr/>
        <p:nvPr/>
      </p:nvGrpSpPr>
      <p:grpSpPr>
        <a:xfrm>
          <a:off x="0" y="0"/>
          <a:ext cx="0" cy="0"/>
          <a:chOff x="0" y="0"/>
          <a:chExt cx="0" cy="0"/>
        </a:xfrm>
      </p:grpSpPr>
      <p:sp>
        <p:nvSpPr>
          <p:cNvPr id="161" name="Shape 161"/>
          <p:cNvSpPr/>
          <p:nvPr/>
        </p:nvSpPr>
        <p:spPr>
          <a:xfrm>
            <a:off x="539108" y="2669156"/>
            <a:ext cx="2602800" cy="468000"/>
          </a:xfrm>
          <a:prstGeom prst="rect">
            <a:avLst/>
          </a:prstGeom>
          <a:solidFill>
            <a:srgbClr val="03873A"/>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2" name="Shape 162"/>
          <p:cNvSpPr/>
          <p:nvPr/>
        </p:nvSpPr>
        <p:spPr>
          <a:xfrm>
            <a:off x="539108"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3" name="Shape 163"/>
          <p:cNvSpPr txBox="1">
            <a:spLocks noGrp="1"/>
          </p:cNvSpPr>
          <p:nvPr>
            <p:ph type="title"/>
          </p:nvPr>
        </p:nvSpPr>
        <p:spPr>
          <a:xfrm>
            <a:off x="540000" y="417600"/>
            <a:ext cx="6359526" cy="9444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4" name="Shape 164"/>
          <p:cNvSpPr txBox="1">
            <a:spLocks noGrp="1"/>
          </p:cNvSpPr>
          <p:nvPr>
            <p:ph type="body" idx="1"/>
          </p:nvPr>
        </p:nvSpPr>
        <p:spPr>
          <a:xfrm>
            <a:off x="72461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5" name="Shape 165"/>
          <p:cNvSpPr txBox="1">
            <a:spLocks noGrp="1"/>
          </p:cNvSpPr>
          <p:nvPr>
            <p:ph type="body" idx="2"/>
          </p:nvPr>
        </p:nvSpPr>
        <p:spPr>
          <a:xfrm>
            <a:off x="737418"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6" name="Shape 166"/>
          <p:cNvSpPr/>
          <p:nvPr/>
        </p:nvSpPr>
        <p:spPr>
          <a:xfrm>
            <a:off x="3290737" y="2669156"/>
            <a:ext cx="2602800" cy="468000"/>
          </a:xfrm>
          <a:prstGeom prst="rect">
            <a:avLst/>
          </a:prstGeom>
          <a:solidFill>
            <a:schemeClr val="dk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7" name="Shape 167"/>
          <p:cNvSpPr/>
          <p:nvPr/>
        </p:nvSpPr>
        <p:spPr>
          <a:xfrm>
            <a:off x="3290737"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8" name="Shape 168"/>
          <p:cNvSpPr txBox="1">
            <a:spLocks noGrp="1"/>
          </p:cNvSpPr>
          <p:nvPr>
            <p:ph type="body" idx="3"/>
          </p:nvPr>
        </p:nvSpPr>
        <p:spPr>
          <a:xfrm>
            <a:off x="3476246"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9" name="Shape 169"/>
          <p:cNvSpPr txBox="1">
            <a:spLocks noGrp="1"/>
          </p:cNvSpPr>
          <p:nvPr>
            <p:ph type="body" idx="4"/>
          </p:nvPr>
        </p:nvSpPr>
        <p:spPr>
          <a:xfrm>
            <a:off x="3489046"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0" name="Shape 170"/>
          <p:cNvSpPr/>
          <p:nvPr/>
        </p:nvSpPr>
        <p:spPr>
          <a:xfrm>
            <a:off x="6023269" y="2669156"/>
            <a:ext cx="2602800" cy="468000"/>
          </a:xfrm>
          <a:prstGeom prst="rect">
            <a:avLst/>
          </a:prstGeom>
          <a:solidFill>
            <a:schemeClr val="lt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71" name="Shape 171"/>
          <p:cNvSpPr/>
          <p:nvPr/>
        </p:nvSpPr>
        <p:spPr>
          <a:xfrm>
            <a:off x="6023269"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72" name="Shape 172"/>
          <p:cNvSpPr txBox="1">
            <a:spLocks noGrp="1"/>
          </p:cNvSpPr>
          <p:nvPr>
            <p:ph type="body" idx="5"/>
          </p:nvPr>
        </p:nvSpPr>
        <p:spPr>
          <a:xfrm>
            <a:off x="620877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3" name="Shape 173"/>
          <p:cNvSpPr txBox="1">
            <a:spLocks noGrp="1"/>
          </p:cNvSpPr>
          <p:nvPr>
            <p:ph type="body" idx="6"/>
          </p:nvPr>
        </p:nvSpPr>
        <p:spPr>
          <a:xfrm>
            <a:off x="6221580"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4" name="Shape 174"/>
          <p:cNvSpPr txBox="1">
            <a:spLocks noGrp="1"/>
          </p:cNvSpPr>
          <p:nvPr>
            <p:ph type="body" idx="7"/>
          </p:nvPr>
        </p:nvSpPr>
        <p:spPr>
          <a:xfrm>
            <a:off x="552450" y="1685925"/>
            <a:ext cx="4495800" cy="6477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5" name="Shape 17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
        <p:cNvGrpSpPr/>
        <p:nvPr/>
      </p:nvGrpSpPr>
      <p:grpSpPr>
        <a:xfrm>
          <a:off x="0" y="0"/>
          <a:ext cx="0" cy="0"/>
          <a:chOff x="0" y="0"/>
          <a:chExt cx="0" cy="0"/>
        </a:xfrm>
      </p:grpSpPr>
      <p:sp>
        <p:nvSpPr>
          <p:cNvPr id="7" name="Shape 7"/>
          <p:cNvSpPr txBox="1">
            <a:spLocks noGrp="1"/>
          </p:cNvSpPr>
          <p:nvPr>
            <p:ph type="title"/>
          </p:nvPr>
        </p:nvSpPr>
        <p:spPr>
          <a:xfrm>
            <a:off x="541337" y="417599"/>
            <a:ext cx="5983288" cy="9063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1"/>
              </a:buClr>
              <a:buFont typeface="Times New Roman"/>
              <a:buNone/>
              <a:defRPr sz="3400" b="1" i="0" u="none" strike="noStrike" cap="none">
                <a:solidFill>
                  <a:schemeClr val="dk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 name="Shape 8"/>
          <p:cNvSpPr txBox="1">
            <a:spLocks noGrp="1"/>
          </p:cNvSpPr>
          <p:nvPr>
            <p:ph type="body" idx="1"/>
          </p:nvPr>
        </p:nvSpPr>
        <p:spPr>
          <a:xfrm>
            <a:off x="534899" y="1704975"/>
            <a:ext cx="6001130" cy="4285174"/>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 name="Shape 9"/>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10" name="Shape 10"/>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pic>
        <p:nvPicPr>
          <p:cNvPr id="11" name="Shape 11"/>
          <p:cNvPicPr preferRelativeResize="0"/>
          <p:nvPr/>
        </p:nvPicPr>
        <p:blipFill rotWithShape="1">
          <a:blip r:embed="rId13">
            <a:alphaModFix/>
          </a:blip>
          <a:srcRect/>
          <a:stretch/>
        </p:blipFill>
        <p:spPr>
          <a:xfrm>
            <a:off x="500410" y="6376789"/>
            <a:ext cx="917999" cy="27991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1" r:id="rId2"/>
    <p:sldLayoutId id="2147483653" r:id="rId3"/>
    <p:sldLayoutId id="2147483655" r:id="rId4"/>
    <p:sldLayoutId id="2147483664" r:id="rId5"/>
    <p:sldLayoutId id="2147483665" r:id="rId6"/>
    <p:sldLayoutId id="2147483670" r:id="rId7"/>
    <p:sldLayoutId id="2147483671" r:id="rId8"/>
    <p:sldLayoutId id="2147483674" r:id="rId9"/>
    <p:sldLayoutId id="2147483678" r:id="rId10"/>
    <p:sldLayoutId id="2147483683"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qualifications.pearson.com/en/support/support-for-you/teachers/contact-us.html" TargetMode="External"/><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hyperlink" Target="http://qualifications.pearson.com/en/support/support-topics/results-certification/grade-boundaries.html" TargetMode="External"/><Relationship Id="rId2" Type="http://schemas.openxmlformats.org/officeDocument/2006/relationships/notesSlide" Target="../notesSlides/notesSlide45.xml"/><Relationship Id="rId1" Type="http://schemas.openxmlformats.org/officeDocument/2006/relationships/slideLayout" Target="../slideLayouts/slideLayout8.xml"/><Relationship Id="rId5" Type="http://schemas.openxmlformats.org/officeDocument/2006/relationships/hyperlink" Target="http://qualifications.pearson.com/en/support/Services/ResultsPlus.html" TargetMode="External"/><Relationship Id="rId4" Type="http://schemas.openxmlformats.org/officeDocument/2006/relationships/hyperlink" Target="http://qualifications.pearson.com/content/demo/en/support/support-topics/results-certification/grade-statistics.html"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hyperlink" Target="http://qualifications.pearson.com/training" TargetMode="External"/><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ctrTitle"/>
          </p:nvPr>
        </p:nvSpPr>
        <p:spPr>
          <a:xfrm>
            <a:off x="447675" y="1680064"/>
            <a:ext cx="6468514" cy="2244235"/>
          </a:xfrm>
          <a:prstGeom prst="rect">
            <a:avLst/>
          </a:prstGeom>
          <a:noFill/>
          <a:ln>
            <a:noFill/>
          </a:ln>
        </p:spPr>
        <p:txBody>
          <a:bodyPr lIns="0" tIns="0" rIns="0" bIns="0" anchor="t" anchorCtr="0">
            <a:noAutofit/>
          </a:bodyPr>
          <a:lstStyle/>
          <a:p>
            <a:pPr>
              <a:spcBef>
                <a:spcPts val="1000"/>
              </a:spcBef>
            </a:pP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Feedback on summer 2017 – </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Paper 2 (9EL02): Themes 3-4 (2015) </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Online Event </a:t>
            </a:r>
            <a:r>
              <a:rPr lang="en-IE" sz="2400" dirty="0">
                <a:solidFill>
                  <a:schemeClr val="bg2">
                    <a:lumMod val="40000"/>
                    <a:lumOff val="60000"/>
                  </a:schemeClr>
                </a:solidFill>
                <a:latin typeface="Arial Rounded MT Bold" panose="020F0704030504030204" pitchFamily="34" charset="0"/>
                <a:ea typeface="MS PGothic" panose="020B0600070205080204" pitchFamily="34" charset="-128"/>
                <a:cs typeface="Times New Roman" panose="02020603050405020304" pitchFamily="18" charset="0"/>
              </a:rPr>
              <a:t/>
            </a:r>
            <a:br>
              <a:rPr lang="en-IE" sz="2400" dirty="0">
                <a:solidFill>
                  <a:schemeClr val="bg2">
                    <a:lumMod val="40000"/>
                    <a:lumOff val="60000"/>
                  </a:schemeClr>
                </a:solidFill>
                <a:latin typeface="Arial Rounded MT Bold" panose="020F0704030504030204" pitchFamily="34" charset="0"/>
                <a:ea typeface="MS PGothic" panose="020B0600070205080204" pitchFamily="34" charset="-128"/>
                <a:cs typeface="Times New Roman" panose="02020603050405020304" pitchFamily="18" charset="0"/>
              </a:rPr>
            </a:br>
            <a:r>
              <a:rPr lang="en-US" sz="2400" dirty="0">
                <a:solidFill>
                  <a:schemeClr val="bg2">
                    <a:lumMod val="40000"/>
                    <a:lumOff val="60000"/>
                  </a:schemeClr>
                </a:solidFill>
                <a:latin typeface="Arial" panose="020B0604020202020204" pitchFamily="34" charset="0"/>
                <a:ea typeface="MS PGothic" panose="020B0600070205080204" pitchFamily="34" charset="-128"/>
              </a:rPr>
              <a:t>GCE English Language and Literature Unit 2</a:t>
            </a:r>
            <a:endParaRPr lang="en-GB" sz="3600" b="1" i="0" u="none" strike="noStrike" cap="none" dirty="0">
              <a:solidFill>
                <a:schemeClr val="bg2">
                  <a:lumMod val="40000"/>
                  <a:lumOff val="60000"/>
                </a:schemeClr>
              </a:solidFill>
              <a:sym typeface="Times New Roman"/>
            </a:endParaRPr>
          </a:p>
        </p:txBody>
      </p:sp>
      <p:sp>
        <p:nvSpPr>
          <p:cNvPr id="214" name="Shape 214"/>
          <p:cNvSpPr txBox="1">
            <a:spLocks noGrp="1"/>
          </p:cNvSpPr>
          <p:nvPr>
            <p:ph type="subTitle" idx="1"/>
          </p:nvPr>
        </p:nvSpPr>
        <p:spPr>
          <a:xfrm>
            <a:off x="447675" y="4361662"/>
            <a:ext cx="3397200" cy="1467000"/>
          </a:xfrm>
          <a:prstGeom prst="rect">
            <a:avLst/>
          </a:prstGeom>
          <a:noFill/>
          <a:ln>
            <a:noFill/>
          </a:ln>
        </p:spPr>
        <p:txBody>
          <a:bodyPr lIns="0" tIns="0" rIns="0" bIns="0" anchor="t" anchorCtr="0">
            <a:noAutofit/>
          </a:bodyPr>
          <a:lstStyle/>
          <a:p>
            <a:pPr lvl="0">
              <a:buSzPct val="25000"/>
            </a:pPr>
            <a:r>
              <a:rPr lang="en-GB" b="1" dirty="0"/>
              <a:t>17 OAE 18</a:t>
            </a:r>
          </a:p>
          <a:p>
            <a:pPr lvl="0">
              <a:buSzPct val="25000"/>
            </a:pPr>
            <a:endParaRPr lang="en-GB" b="1" dirty="0"/>
          </a:p>
          <a:p>
            <a:pPr lvl="0">
              <a:buSzPct val="25000"/>
            </a:pPr>
            <a:endParaRPr lang="en-GB" dirty="0"/>
          </a:p>
        </p:txBody>
      </p:sp>
      <p:cxnSp>
        <p:nvCxnSpPr>
          <p:cNvPr id="217" name="Shape 217"/>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218" name="Shape 218"/>
          <p:cNvSpPr txBox="1"/>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1</a:t>
            </a:fld>
            <a:endParaRPr lang="en-GB" sz="800" b="1" i="0" u="none" strike="noStrike" cap="none">
              <a:solidFill>
                <a:schemeClr val="lt2"/>
              </a:solidFill>
              <a:latin typeface="Arial"/>
              <a:ea typeface="Arial"/>
              <a:cs typeface="Arial"/>
              <a:sym typeface="Arial"/>
            </a:endParaRPr>
          </a:p>
        </p:txBody>
      </p:sp>
      <p:sp>
        <p:nvSpPr>
          <p:cNvPr id="219" name="Shape 219"/>
          <p:cNvSpPr txBox="1"/>
          <p:nvPr/>
        </p:nvSpPr>
        <p:spPr>
          <a:xfrm>
            <a:off x="6293644" y="6494369"/>
            <a:ext cx="2135978" cy="116680"/>
          </a:xfrm>
          <a:prstGeom prst="rect">
            <a:avLst/>
          </a:prstGeom>
          <a:noFill/>
          <a:ln>
            <a:noFill/>
          </a:ln>
        </p:spPr>
        <p:txBody>
          <a:bodyPr lIns="0" tIns="0" rIns="0" bIns="0" anchor="b" anchorCtr="0">
            <a:noAutofit/>
          </a:bodyPr>
          <a:lstStyle/>
          <a:p>
            <a:pPr marL="0" marR="0" lvl="0" indent="0" algn="r" rtl="0">
              <a:lnSpc>
                <a:spcPct val="100000"/>
              </a:lnSpc>
              <a:spcBef>
                <a:spcPts val="0"/>
              </a:spcBef>
              <a:spcAft>
                <a:spcPts val="0"/>
              </a:spcAft>
              <a:buClr>
                <a:schemeClr val="lt2"/>
              </a:buClr>
              <a:buSzPct val="25000"/>
              <a:buFont typeface="Arial"/>
              <a:buNone/>
            </a:pPr>
            <a:r>
              <a:rPr lang="en-GB" sz="700" b="1" i="0" u="none" strike="noStrike" cap="none">
                <a:solidFill>
                  <a:schemeClr val="lt2"/>
                </a:solidFill>
                <a:latin typeface="Arial"/>
                <a:ea typeface="Arial"/>
                <a:cs typeface="Arial"/>
                <a:sym typeface="Arial"/>
              </a:rPr>
              <a:t>Presentation Title Arial Bold 7 pt</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599"/>
            <a:ext cx="7956427" cy="1959841"/>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Key points for Q4 ‘Crossing Boundaries’</a:t>
            </a: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541336" y="2377441"/>
            <a:ext cx="7387417" cy="4112138"/>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rgbClr val="000000"/>
              </a:buClr>
              <a:buSzPct val="25000"/>
              <a:buFont typeface="Arial"/>
              <a:buNone/>
            </a:pPr>
            <a:endParaRPr lang="en-GB" dirty="0"/>
          </a:p>
          <a:p>
            <a:pPr>
              <a:buSzPct val="25000"/>
            </a:pPr>
            <a:r>
              <a:rPr lang="en-GB" dirty="0">
                <a:latin typeface="Verdana" panose="020B0604030504040204" pitchFamily="34" charset="0"/>
                <a:ea typeface="Times New Roman" panose="02020603050405020304" pitchFamily="18" charset="0"/>
                <a:cs typeface="Times New Roman" panose="02020603050405020304" pitchFamily="18" charset="0"/>
              </a:rPr>
              <a:t>“Most candidates were able to explore the contrast between Boland's description of her homes in Dublin and London, with the more successful answers exploring her lexical choices and use of literary devices such as pathetic fallacy. </a:t>
            </a:r>
            <a:r>
              <a:rPr lang="en-IE" dirty="0">
                <a:latin typeface="Verdana" panose="020B0604030504040204" pitchFamily="34" charset="0"/>
                <a:ea typeface="Calibri" panose="020F0502020204030204" pitchFamily="34" charset="0"/>
                <a:cs typeface="Times New Roman" panose="02020603050405020304" pitchFamily="18" charset="0"/>
              </a:rPr>
              <a:t>In terms of AO1 and AO2, some answers still focused on feature spotting or listing language features. There was a noticeable range in the extent to which linguistic terminology appeared – mostly little, but sometimes packed unnecessarily full. Some picked out any metaphors and focused entirely on these, without a sense of how they fit into the passage as a whole. Better responses were based on reading of the whole passage and especially noticed the shift in tone at the end: those who gave an overview at the start of their answer were half way to success already.” </a:t>
            </a:r>
            <a:endParaRPr lang="en-IE" dirty="0"/>
          </a:p>
          <a:p>
            <a:pPr marL="0" marR="0" lvl="0" indent="0" algn="l" rtl="0">
              <a:lnSpc>
                <a:spcPct val="118750"/>
              </a:lnSpc>
              <a:spcBef>
                <a:spcPts val="0"/>
              </a:spcBef>
              <a:spcAft>
                <a:spcPts val="0"/>
              </a:spcAft>
              <a:buClr>
                <a:srgbClr val="000000"/>
              </a:buClr>
              <a:buSzPct val="25000"/>
              <a:buFont typeface="Arial"/>
              <a:buNone/>
            </a:pPr>
            <a:endParaRPr lang="en-GB" sz="1600" b="0" i="0" u="none" strike="noStrike" cap="none" dirty="0">
              <a:solidFill>
                <a:srgbClr val="000000"/>
              </a:solidFill>
              <a:latin typeface="Arial"/>
              <a:ea typeface="Arial"/>
              <a:cs typeface="Arial"/>
              <a:sym typeface="Arial"/>
            </a:endParaRPr>
          </a:p>
          <a:p>
            <a:pPr marL="0" marR="0" lvl="0" indent="0" algn="l" rtl="0">
              <a:lnSpc>
                <a:spcPct val="118750"/>
              </a:lnSpc>
              <a:spcBef>
                <a:spcPts val="0"/>
              </a:spcBef>
              <a:spcAft>
                <a:spcPts val="0"/>
              </a:spcAft>
              <a:buClr>
                <a:srgbClr val="000000"/>
              </a:buClr>
              <a:buSzPct val="25000"/>
              <a:buFont typeface="Arial"/>
              <a:buNone/>
            </a:pPr>
            <a:endParaRPr lang="en-GB" dirty="0"/>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457351253"/>
      </p:ext>
    </p:extLst>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600"/>
            <a:ext cx="7956427" cy="1328074"/>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Key general points for Sect. B</a:t>
            </a: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541336" y="2244436"/>
            <a:ext cx="7956427" cy="4245143"/>
          </a:xfrm>
          <a:prstGeom prst="rect">
            <a:avLst/>
          </a:prstGeom>
          <a:noFill/>
          <a:ln>
            <a:noFill/>
          </a:ln>
        </p:spPr>
        <p:txBody>
          <a:bodyPr lIns="0" tIns="0" rIns="0" bIns="0" anchor="t" anchorCtr="0">
            <a:noAutofit/>
          </a:bodyPr>
          <a:lstStyle/>
          <a:p>
            <a:pPr marL="285750" indent="-285750">
              <a:buSzPct val="25000"/>
              <a:buFont typeface="Arial" panose="020B0604020202020204" pitchFamily="34" charset="0"/>
              <a:buChar char="•"/>
            </a:pPr>
            <a:r>
              <a:rPr lang="en-IE" sz="1400" dirty="0">
                <a:latin typeface="Verdana" panose="020B0604030504040204" pitchFamily="34" charset="0"/>
                <a:ea typeface="Times New Roman" panose="02020603050405020304" pitchFamily="18" charset="0"/>
                <a:cs typeface="Times New Roman" panose="02020603050405020304" pitchFamily="18" charset="0"/>
              </a:rPr>
              <a:t>“</a:t>
            </a:r>
            <a:r>
              <a:rPr lang="en-GB" sz="1400" dirty="0">
                <a:latin typeface="Verdana" panose="020B0604030504040204" pitchFamily="34" charset="0"/>
                <a:ea typeface="Times New Roman" panose="02020603050405020304" pitchFamily="18" charset="0"/>
                <a:cs typeface="Times New Roman" panose="02020603050405020304" pitchFamily="18" charset="0"/>
              </a:rPr>
              <a:t>Some candidates appear to believe that Section A requires exclusively linguistic analysis, and Section B requires literary analysis only. This is not the case!”</a:t>
            </a:r>
          </a:p>
          <a:p>
            <a:pPr marL="285750" indent="-285750">
              <a:buSzPct val="25000"/>
              <a:buFont typeface="Arial" panose="020B0604020202020204" pitchFamily="34" charset="0"/>
              <a:buChar char="•"/>
            </a:pPr>
            <a:endParaRPr lang="en-GB" sz="1400" dirty="0">
              <a:latin typeface="Verdana" panose="020B0604030504040204" pitchFamily="34" charset="0"/>
              <a:cs typeface="Times New Roman" panose="02020603050405020304" pitchFamily="18" charset="0"/>
            </a:endParaRPr>
          </a:p>
          <a:p>
            <a:pPr marL="285750" indent="-285750">
              <a:buSzPct val="25000"/>
              <a:buFont typeface="Arial" panose="020B0604020202020204" pitchFamily="34" charset="0"/>
              <a:buChar char="•"/>
            </a:pPr>
            <a:r>
              <a:rPr lang="en-GB" sz="1400" dirty="0">
                <a:latin typeface="Verdana" panose="020B0604030504040204" pitchFamily="34" charset="0"/>
                <a:ea typeface="Times New Roman" panose="02020603050405020304" pitchFamily="18" charset="0"/>
                <a:cs typeface="Times New Roman" panose="02020603050405020304" pitchFamily="18" charset="0"/>
              </a:rPr>
              <a:t>Examiners noted that “discussion of language and literary features specific to poetry (e.g. rhyme scheme, phonological features) rarely appeared, and few discussions of the dramatic aspects of the plays got beyond stage directions.” </a:t>
            </a:r>
          </a:p>
          <a:p>
            <a:pPr marL="285750" indent="-285750">
              <a:buSzPct val="25000"/>
              <a:buFont typeface="Arial" panose="020B0604020202020204" pitchFamily="34" charset="0"/>
              <a:buChar char="•"/>
            </a:pPr>
            <a:endParaRPr lang="en-GB" sz="1400" dirty="0">
              <a:latin typeface="Verdana" panose="020B0604030504040204" pitchFamily="34" charset="0"/>
              <a:cs typeface="Times New Roman" panose="02020603050405020304" pitchFamily="18" charset="0"/>
            </a:endParaRPr>
          </a:p>
          <a:p>
            <a:pPr marL="285750" indent="-285750">
              <a:lnSpc>
                <a:spcPct val="115000"/>
              </a:lnSpc>
              <a:buFont typeface="Arial" panose="020B0604020202020204" pitchFamily="34" charset="0"/>
              <a:buChar char="•"/>
            </a:pPr>
            <a:r>
              <a:rPr lang="en-IE" sz="1400" dirty="0">
                <a:latin typeface="Verdana" panose="020B0604030504040204" pitchFamily="34" charset="0"/>
                <a:ea typeface="Calibri" panose="020F0502020204030204" pitchFamily="34" charset="0"/>
                <a:cs typeface="Verdana" panose="020B0604030504040204" pitchFamily="34" charset="0"/>
              </a:rPr>
              <a:t>“Contextual material could often be more clearly linked to the thrust of the question.” </a:t>
            </a:r>
          </a:p>
          <a:p>
            <a:pPr marL="285750" indent="-285750">
              <a:lnSpc>
                <a:spcPct val="115000"/>
              </a:lnSpc>
              <a:buFont typeface="Arial" panose="020B0604020202020204" pitchFamily="34" charset="0"/>
              <a:buChar char="•"/>
            </a:pPr>
            <a:endParaRPr lang="en-IE" sz="1400" dirty="0">
              <a:latin typeface="Verdana" panose="020B0604030504040204" pitchFamily="34" charset="0"/>
              <a:ea typeface="Calibri" panose="020F0502020204030204" pitchFamily="34" charset="0"/>
              <a:cs typeface="Verdana" panose="020B0604030504040204" pitchFamily="34" charset="0"/>
            </a:endParaRPr>
          </a:p>
          <a:p>
            <a:pPr marL="285750" indent="-285750">
              <a:lnSpc>
                <a:spcPct val="115000"/>
              </a:lnSpc>
              <a:buFont typeface="Arial" panose="020B0604020202020204" pitchFamily="34" charset="0"/>
              <a:buChar char="•"/>
            </a:pPr>
            <a:r>
              <a:rPr lang="en-IE" sz="1400" dirty="0">
                <a:latin typeface="Verdana" panose="020B0604030504040204" pitchFamily="34" charset="0"/>
                <a:ea typeface="Calibri" panose="020F0502020204030204" pitchFamily="34" charset="0"/>
                <a:cs typeface="Verdana" panose="020B0604030504040204" pitchFamily="34" charset="0"/>
              </a:rPr>
              <a:t>“Contexts for textual production (socio-historical details, intertextual relationships, staging/publishing history, authorial biography, etc.) were more often deployed than contexts of reception (reviews, criticism, cultural influence, personal response), though a blend of both tends to produce the richest answers. There was comparatively little use made of contexts of reception (reviews, criticism, cultural influence, personal response).”</a:t>
            </a:r>
            <a:endParaRPr lang="en-IE" sz="2400" dirty="0">
              <a:latin typeface="Calibri" panose="020F0502020204030204" pitchFamily="34" charset="0"/>
              <a:ea typeface="Calibri" panose="020F0502020204030204" pitchFamily="34" charset="0"/>
              <a:cs typeface="Times New Roman" panose="02020603050405020304" pitchFamily="18" charset="0"/>
            </a:endParaRPr>
          </a:p>
          <a:p>
            <a:pPr>
              <a:buSzPct val="25000"/>
            </a:pPr>
            <a:endParaRPr lang="en-IE" dirty="0"/>
          </a:p>
          <a:p>
            <a:pPr marL="0" marR="0" lvl="0" indent="0" algn="l" rtl="0">
              <a:lnSpc>
                <a:spcPct val="118750"/>
              </a:lnSpc>
              <a:spcBef>
                <a:spcPts val="0"/>
              </a:spcBef>
              <a:spcAft>
                <a:spcPts val="0"/>
              </a:spcAft>
              <a:buClr>
                <a:srgbClr val="000000"/>
              </a:buClr>
              <a:buSzPct val="25000"/>
              <a:buFont typeface="Arial"/>
              <a:buNone/>
            </a:pPr>
            <a:endParaRPr lang="en-GB" sz="1600" b="0" i="0" u="none" strike="noStrike" cap="none" dirty="0">
              <a:solidFill>
                <a:srgbClr val="000000"/>
              </a:solidFill>
              <a:latin typeface="Arial"/>
              <a:ea typeface="Arial"/>
              <a:cs typeface="Arial"/>
              <a:sym typeface="Arial"/>
            </a:endParaRPr>
          </a:p>
          <a:p>
            <a:pPr marL="0" marR="0" lvl="0" indent="0" algn="l" rtl="0">
              <a:lnSpc>
                <a:spcPct val="118750"/>
              </a:lnSpc>
              <a:spcBef>
                <a:spcPts val="0"/>
              </a:spcBef>
              <a:spcAft>
                <a:spcPts val="0"/>
              </a:spcAft>
              <a:buClr>
                <a:srgbClr val="000000"/>
              </a:buClr>
              <a:buSzPct val="25000"/>
              <a:buFont typeface="Arial"/>
              <a:buNone/>
            </a:pPr>
            <a:endParaRPr lang="en-GB" sz="1600" b="0" i="0" u="none" strike="noStrike" cap="none" dirty="0">
              <a:solidFill>
                <a:srgbClr val="000000"/>
              </a:solidFill>
              <a:latin typeface="Arial"/>
              <a:ea typeface="Arial"/>
              <a:cs typeface="Arial"/>
              <a:sym typeface="Arial"/>
            </a:endParaRPr>
          </a:p>
          <a:p>
            <a:pPr marL="0" marR="0" lvl="0" indent="0" algn="l" rtl="0">
              <a:lnSpc>
                <a:spcPct val="118750"/>
              </a:lnSpc>
              <a:spcBef>
                <a:spcPts val="0"/>
              </a:spcBef>
              <a:spcAft>
                <a:spcPts val="0"/>
              </a:spcAft>
              <a:buClr>
                <a:srgbClr val="000000"/>
              </a:buClr>
              <a:buSzPct val="25000"/>
              <a:buFont typeface="Arial"/>
              <a:buNone/>
            </a:pPr>
            <a:endParaRPr lang="en-GB" dirty="0"/>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258586482"/>
      </p:ext>
    </p:extLst>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30000" y="1812175"/>
            <a:ext cx="4283999" cy="3507971"/>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SECTION A</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Unseen Extract analysis</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 SCHEME</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Section A</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40" name="Shape 440"/>
          <p:cNvSpPr txBox="1">
            <a:spLocks noGrp="1"/>
          </p:cNvSpPr>
          <p:nvPr>
            <p:ph type="body" idx="1"/>
          </p:nvPr>
        </p:nvSpPr>
        <p:spPr>
          <a:xfrm>
            <a:off x="542925" y="1809750"/>
            <a:ext cx="7520420" cy="4075661"/>
          </a:xfrm>
          <a:prstGeom prst="rect">
            <a:avLst/>
          </a:prstGeom>
          <a:noFill/>
          <a:ln>
            <a:noFill/>
          </a:ln>
        </p:spPr>
        <p:txBody>
          <a:bodyPr lIns="0" tIns="0" rIns="0" bIns="0" anchor="t" anchorCtr="0">
            <a:noAutofit/>
          </a:bodyPr>
          <a:lstStyle/>
          <a:p>
            <a:pPr marL="0" lvl="0" indent="0">
              <a:spcBef>
                <a:spcPts val="0"/>
              </a:spcBef>
              <a:buNone/>
            </a:pPr>
            <a:r>
              <a:rPr lang="en-GB" dirty="0">
                <a:solidFill>
                  <a:srgbClr val="000000"/>
                </a:solidFill>
              </a:rPr>
              <a:t>Please refer to the LEVEL DESCRIPTOR GRIDS on </a:t>
            </a:r>
            <a:r>
              <a:rPr lang="en-GB" dirty="0">
                <a:solidFill>
                  <a:srgbClr val="FF0000"/>
                </a:solidFill>
              </a:rPr>
              <a:t>page 9 of the Mark Scheme. </a:t>
            </a:r>
          </a:p>
          <a:p>
            <a:pPr lvl="0" indent="-238125">
              <a:spcBef>
                <a:spcPts val="0"/>
              </a:spcBef>
            </a:pPr>
            <a:endParaRPr lang="en-GB" b="0" dirty="0">
              <a:solidFill>
                <a:srgbClr val="FF0000"/>
              </a:solidFill>
            </a:endParaRPr>
          </a:p>
          <a:p>
            <a:pPr lvl="0" indent="-238125">
              <a:spcBef>
                <a:spcPts val="0"/>
              </a:spcBef>
            </a:pPr>
            <a:r>
              <a:rPr lang="en-GB" b="0" dirty="0">
                <a:solidFill>
                  <a:schemeClr val="tx1"/>
                </a:solidFill>
              </a:rPr>
              <a:t>The three AOs are no longer awarded individual marks. The score is a holistic evaluation of the AO achievement across all three objectives. </a:t>
            </a:r>
          </a:p>
          <a:p>
            <a:pPr lvl="0" indent="-238125">
              <a:spcBef>
                <a:spcPts val="0"/>
              </a:spcBef>
            </a:pPr>
            <a:endParaRPr lang="en-GB" b="0" dirty="0">
              <a:solidFill>
                <a:schemeClr val="tx1"/>
              </a:solidFill>
            </a:endParaRPr>
          </a:p>
          <a:p>
            <a:pPr lvl="0" indent="-238125">
              <a:spcBef>
                <a:spcPts val="0"/>
              </a:spcBef>
            </a:pPr>
            <a:r>
              <a:rPr lang="en-GB" b="0" dirty="0">
                <a:solidFill>
                  <a:schemeClr val="tx1"/>
                </a:solidFill>
              </a:rPr>
              <a:t>The June 2017 markers reported universally that the new marking grids function effectively.</a:t>
            </a:r>
          </a:p>
          <a:p>
            <a:pPr lvl="0" indent="-238125">
              <a:spcBef>
                <a:spcPts val="0"/>
              </a:spcBef>
            </a:pPr>
            <a:endParaRPr lang="en-GB" b="0" dirty="0">
              <a:solidFill>
                <a:schemeClr val="tx1"/>
              </a:solidFill>
            </a:endParaRPr>
          </a:p>
          <a:p>
            <a:pPr lvl="0" indent="-238125">
              <a:spcBef>
                <a:spcPts val="0"/>
              </a:spcBef>
            </a:pPr>
            <a:r>
              <a:rPr lang="en-GB" b="0" dirty="0">
                <a:solidFill>
                  <a:schemeClr val="tx1"/>
                </a:solidFill>
              </a:rPr>
              <a:t>A key aspect of this new grid is the relatively low threshold at which “discriminating” and “controlled” analysis of textual ‘nuance’ is expected (Level 4, beginning at 13 marks). Markers are instructed to interpret this in terms of what is reasonable to expect of students working on unseen material for approx. one hour.  </a:t>
            </a:r>
          </a:p>
        </p:txBody>
      </p:sp>
      <p:sp>
        <p:nvSpPr>
          <p:cNvPr id="441" name="Shape 44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485026755"/>
      </p:ext>
    </p:extLst>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3E1B30F-14DF-46AD-8FA4-2460A4E81276}"/>
              </a:ext>
            </a:extLst>
          </p:cNvPr>
          <p:cNvSpPr>
            <a:spLocks noGrp="1"/>
          </p:cNvSpPr>
          <p:nvPr>
            <p:ph type="title"/>
          </p:nvPr>
        </p:nvSpPr>
        <p:spPr/>
        <p:txBody>
          <a:bodyPr/>
          <a:lstStyle/>
          <a:p>
            <a:r>
              <a:rPr lang="en-IE" dirty="0"/>
              <a:t>The Question Paper – Section A</a:t>
            </a:r>
          </a:p>
        </p:txBody>
      </p:sp>
      <p:sp>
        <p:nvSpPr>
          <p:cNvPr id="3" name="Text Placeholder 2">
            <a:extLst>
              <a:ext uri="{FF2B5EF4-FFF2-40B4-BE49-F238E27FC236}">
                <a16:creationId xmlns="" xmlns:a16="http://schemas.microsoft.com/office/drawing/2014/main" id="{7CB3BB95-E7AF-4E4C-9EEB-E956B6AD6628}"/>
              </a:ext>
            </a:extLst>
          </p:cNvPr>
          <p:cNvSpPr>
            <a:spLocks noGrp="1"/>
          </p:cNvSpPr>
          <p:nvPr>
            <p:ph type="body" idx="1"/>
          </p:nvPr>
        </p:nvSpPr>
        <p:spPr/>
        <p:txBody>
          <a:bodyPr/>
          <a:lstStyle/>
          <a:p>
            <a:pPr marL="101600" indent="0">
              <a:buNone/>
            </a:pPr>
            <a:endParaRPr lang="en-IE" dirty="0"/>
          </a:p>
          <a:p>
            <a:pPr marL="101600" indent="0">
              <a:buNone/>
            </a:pPr>
            <a:r>
              <a:rPr lang="en-IE" dirty="0"/>
              <a:t>insert </a:t>
            </a:r>
            <a:r>
              <a:rPr lang="en-IE" dirty="0">
                <a:solidFill>
                  <a:srgbClr val="FF0000"/>
                </a:solidFill>
              </a:rPr>
              <a:t>Page 2 of the Question Paper here</a:t>
            </a:r>
          </a:p>
          <a:p>
            <a:endParaRPr lang="en-IE" dirty="0">
              <a:solidFill>
                <a:srgbClr val="FF0000"/>
              </a:solidFill>
            </a:endParaRPr>
          </a:p>
          <a:p>
            <a:pPr marL="101600" indent="0">
              <a:buNone/>
            </a:pPr>
            <a:endParaRPr lang="en-IE" dirty="0"/>
          </a:p>
        </p:txBody>
      </p:sp>
      <p:sp>
        <p:nvSpPr>
          <p:cNvPr id="4" name="Slide Number Placeholder 3">
            <a:extLst>
              <a:ext uri="{FF2B5EF4-FFF2-40B4-BE49-F238E27FC236}">
                <a16:creationId xmlns="" xmlns:a16="http://schemas.microsoft.com/office/drawing/2014/main" id="{1CC16FDA-2DB1-43ED-9EEF-30FE426D8266}"/>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14</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480975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buSzPct val="25000"/>
            </a:pPr>
            <a:r>
              <a:rPr lang="en-GB" dirty="0"/>
              <a:t>SECTION A   Student Response  – Candidates who did well  #1</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61309"/>
            <a:ext cx="5052763" cy="2746242"/>
          </a:xfrm>
          <a:prstGeom prst="rect">
            <a:avLst/>
          </a:prstGeom>
          <a:noFill/>
          <a:ln>
            <a:noFill/>
          </a:ln>
        </p:spPr>
        <p:txBody>
          <a:bodyPr lIns="0" tIns="0" rIns="0" bIns="0" anchor="t" anchorCtr="0">
            <a:noAutofit/>
          </a:bodyPr>
          <a:lstStyle/>
          <a:p>
            <a:r>
              <a:rPr lang="en-GB" altLang="en-US" dirty="0">
                <a:latin typeface="Arial" panose="020B0604020202020204" pitchFamily="34" charset="0"/>
                <a:cs typeface="Arial" panose="020B0604020202020204" pitchFamily="34" charset="0"/>
              </a:rPr>
              <a:t>Student </a:t>
            </a:r>
            <a:r>
              <a:rPr lang="en-GB" altLang="en-US" dirty="0">
                <a:solidFill>
                  <a:srgbClr val="FF0000"/>
                </a:solidFill>
                <a:latin typeface="Arial" panose="020B0604020202020204" pitchFamily="34" charset="0"/>
                <a:cs typeface="Arial" panose="020B0604020202020204" pitchFamily="34" charset="0"/>
              </a:rPr>
              <a:t> </a:t>
            </a:r>
          </a:p>
          <a:p>
            <a:r>
              <a:rPr lang="en-GB" altLang="en-US" dirty="0">
                <a:latin typeface="Arial" panose="020B0604020202020204" pitchFamily="34" charset="0"/>
                <a:cs typeface="Arial" panose="020B0604020202020204" pitchFamily="34" charset="0"/>
              </a:rPr>
              <a:t>Question:                 </a:t>
            </a:r>
            <a:r>
              <a:rPr lang="en-GB" altLang="en-US" dirty="0" smtClean="0">
                <a:solidFill>
                  <a:srgbClr val="FF0000"/>
                </a:solidFill>
                <a:latin typeface="Arial" panose="020B0604020202020204" pitchFamily="34" charset="0"/>
                <a:cs typeface="Arial" panose="020B0604020202020204" pitchFamily="34" charset="0"/>
              </a:rPr>
              <a:t>Script 1</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smtClean="0">
                <a:latin typeface="Arial" panose="020B0604020202020204" pitchFamily="34" charset="0"/>
                <a:cs typeface="Arial" panose="020B0604020202020204" pitchFamily="34" charset="0"/>
              </a:rPr>
              <a:t>Document </a:t>
            </a:r>
            <a:r>
              <a:rPr lang="en-GB" altLang="en-US" dirty="0">
                <a:latin typeface="Arial" panose="020B0604020202020204" pitchFamily="34" charset="0"/>
                <a:cs typeface="Arial" panose="020B0604020202020204" pitchFamily="34" charset="0"/>
              </a:rPr>
              <a:t>ID:           </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Document name</a:t>
            </a:r>
            <a:r>
              <a:rPr lang="en-GB" altLang="en-US" dirty="0">
                <a:solidFill>
                  <a:srgbClr val="FF0000"/>
                </a:solidFill>
                <a:latin typeface="Arial" panose="020B0604020202020204" pitchFamily="34" charset="0"/>
                <a:cs typeface="Arial" panose="020B0604020202020204" pitchFamily="34" charset="0"/>
              </a:rPr>
              <a:t>:</a:t>
            </a:r>
          </a:p>
          <a:p>
            <a:endParaRPr lang="en-GB" altLang="en-US" dirty="0">
              <a:solidFill>
                <a:srgbClr val="FF0000"/>
              </a:solidFill>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196811664"/>
      </p:ext>
    </p:extLst>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buSzPct val="25000"/>
            </a:pPr>
            <a:r>
              <a:rPr lang="en-GB" dirty="0"/>
              <a:t>SECTION A  Student Response  Candidates who did well  #2</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94559"/>
            <a:ext cx="5052763" cy="2712991"/>
          </a:xfrm>
          <a:prstGeom prst="rect">
            <a:avLst/>
          </a:prstGeom>
          <a:noFill/>
          <a:ln>
            <a:noFill/>
          </a:ln>
        </p:spPr>
        <p:txBody>
          <a:bodyPr lIns="0" tIns="0" rIns="0" bIns="0" anchor="t" anchorCtr="0">
            <a:noAutofit/>
          </a:bodyPr>
          <a:lstStyle/>
          <a:p>
            <a:r>
              <a:rPr lang="en-GB" altLang="en-US" dirty="0">
                <a:latin typeface="Arial" panose="020B0604020202020204" pitchFamily="34" charset="0"/>
                <a:cs typeface="Arial" panose="020B0604020202020204" pitchFamily="34" charset="0"/>
              </a:rPr>
              <a:t>Student</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Question:           </a:t>
            </a:r>
            <a:r>
              <a:rPr lang="en-GB" altLang="en-US" dirty="0" smtClean="0">
                <a:solidFill>
                  <a:srgbClr val="FF0000"/>
                </a:solidFill>
                <a:latin typeface="Arial" panose="020B0604020202020204" pitchFamily="34" charset="0"/>
                <a:cs typeface="Arial" panose="020B0604020202020204" pitchFamily="34" charset="0"/>
              </a:rPr>
              <a:t>Script 2</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Document ID:    </a:t>
            </a:r>
            <a:r>
              <a:rPr lang="en-GB" altLang="en-US" b="1" dirty="0">
                <a:solidFill>
                  <a:srgbClr val="FF0000"/>
                </a:solidFill>
                <a:latin typeface="Arial" panose="020B0604020202020204" pitchFamily="34" charset="0"/>
                <a:cs typeface="Arial" panose="020B0604020202020204" pitchFamily="34" charset="0"/>
              </a:rPr>
              <a:t> </a:t>
            </a:r>
          </a:p>
          <a:p>
            <a:r>
              <a:rPr lang="en-GB" altLang="en-US" dirty="0">
                <a:latin typeface="Arial" panose="020B0604020202020204" pitchFamily="34" charset="0"/>
                <a:cs typeface="Arial" panose="020B0604020202020204" pitchFamily="34" charset="0"/>
              </a:rPr>
              <a:t>Document name</a:t>
            </a:r>
            <a:r>
              <a:rPr lang="en-GB" altLang="en-US" dirty="0">
                <a:solidFill>
                  <a:srgbClr val="FF0000"/>
                </a:solidFill>
                <a:latin typeface="Arial" panose="020B0604020202020204" pitchFamily="34" charset="0"/>
                <a:cs typeface="Arial" panose="020B0604020202020204" pitchFamily="34" charset="0"/>
              </a:rPr>
              <a:t>:</a:t>
            </a:r>
          </a:p>
          <a:p>
            <a:endParaRPr lang="en-GB" altLang="en-US" dirty="0">
              <a:solidFill>
                <a:srgbClr val="FF0000"/>
              </a:solidFill>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16</a:t>
            </a:fld>
            <a:endParaRPr lang="en-GB" sz="800" b="1">
              <a:solidFill>
                <a:schemeClr val="lt2"/>
              </a:solidFill>
              <a:latin typeface="Arial"/>
              <a:ea typeface="Arial"/>
              <a:cs typeface="Arial"/>
              <a:sym typeface="Arial"/>
            </a:endParaRP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US" altLang="en-US" dirty="0"/>
              <a:t>Why Candidates did well - Summary</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6" y="1783349"/>
            <a:ext cx="7623101" cy="3869305"/>
          </a:xfrm>
          <a:prstGeom prst="rect">
            <a:avLst/>
          </a:prstGeom>
          <a:noFill/>
          <a:ln>
            <a:noFill/>
          </a:ln>
        </p:spPr>
        <p:txBody>
          <a:bodyPr lIns="0" tIns="0" rIns="0" bIns="0" anchor="t" anchorCtr="0">
            <a:noAutofit/>
          </a:bodyPr>
          <a:lstStyle/>
          <a:p>
            <a:pPr lvl="0">
              <a:buClr>
                <a:srgbClr val="000000"/>
              </a:buClr>
              <a:buSzPct val="25000"/>
            </a:pPr>
            <a:r>
              <a:rPr lang="en-IE" dirty="0"/>
              <a:t>The Q3</a:t>
            </a:r>
            <a:r>
              <a:rPr lang="en-US" dirty="0"/>
              <a:t> response begins a little tentatively but builds significantly to offer sound analysis. It is attentive to the ways in which encounters that excite/awe/disturb can put language under pressure, explaining the effects of word, sentence and text level features. It is always discriminating and controlled – as Level 4 answers must be - but it needs more consistency of analysis and shrewder analysis of context to go beyond the border with Level 4.</a:t>
            </a:r>
          </a:p>
          <a:p>
            <a:pPr lvl="0">
              <a:buClr>
                <a:srgbClr val="000000"/>
              </a:buClr>
              <a:buSzPct val="25000"/>
            </a:pPr>
            <a:endParaRPr lang="en-IE" dirty="0"/>
          </a:p>
          <a:p>
            <a:pPr lvl="0">
              <a:buClr>
                <a:srgbClr val="000000"/>
              </a:buClr>
              <a:buSzPct val="25000"/>
            </a:pPr>
            <a:r>
              <a:rPr lang="en-GB" dirty="0"/>
              <a:t>The Q4  answer sits on the border of Levels 4 and 5. It has a consistency of analysis that the Q3 above wants, and while it would certainly have aided the analysis to have considered the audience for this piece, this is a solidly thoughtful response, analysing the effect of many lang-lit features. Overall, it is a creditable success given the pressures of time and the unseen nature of the passage. </a:t>
            </a:r>
            <a:endParaRPr lang="en-IE" sz="1600" b="0" i="0" u="none" strike="noStrike" cap="none" dirty="0">
              <a:solidFill>
                <a:srgbClr val="000000"/>
              </a:solidFill>
              <a:highlight>
                <a:srgbClr val="FFFF00"/>
              </a:highlight>
              <a:latin typeface="Arial"/>
              <a:ea typeface="Arial"/>
              <a:cs typeface="Arial"/>
              <a:sym typeface="Arial"/>
            </a:endParaRPr>
          </a:p>
          <a:p>
            <a:pPr marL="0" marR="0" lvl="0" indent="0" algn="l" rtl="0">
              <a:lnSpc>
                <a:spcPct val="118750"/>
              </a:lnSpc>
              <a:spcBef>
                <a:spcPts val="0"/>
              </a:spcBef>
              <a:spcAft>
                <a:spcPts val="0"/>
              </a:spcAft>
              <a:buClr>
                <a:schemeClr val="dk1"/>
              </a:buClr>
              <a:buSzPct val="25000"/>
              <a:buFont typeface="Arial"/>
              <a:buNone/>
            </a:pPr>
            <a:r>
              <a:rPr lang="en-IE" dirty="0"/>
              <a:t> </a:t>
            </a: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15473586"/>
      </p:ext>
    </p:extLst>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6" y="418050"/>
            <a:ext cx="7639727" cy="1277746"/>
          </a:xfrm>
          <a:prstGeom prst="rect">
            <a:avLst/>
          </a:prstGeom>
          <a:noFill/>
          <a:ln>
            <a:noFill/>
          </a:ln>
        </p:spPr>
        <p:txBody>
          <a:bodyPr lIns="0" tIns="0" rIns="0" bIns="0" anchor="t" anchorCtr="0">
            <a:noAutofit/>
          </a:bodyPr>
          <a:lstStyle/>
          <a:p>
            <a:pPr lvl="0">
              <a:buSzPct val="25000"/>
            </a:pPr>
            <a:r>
              <a:rPr lang="en-GB" sz="3400" b="1" i="0" u="none" strike="noStrike" cap="none" dirty="0">
                <a:solidFill>
                  <a:schemeClr val="dk2"/>
                </a:solidFill>
                <a:latin typeface="Times New Roman"/>
                <a:ea typeface="Times New Roman"/>
                <a:cs typeface="Times New Roman"/>
                <a:sym typeface="Times New Roman"/>
              </a:rPr>
              <a:t>Marking Activity:  two scripts</a:t>
            </a:r>
            <a:br>
              <a:rPr lang="en-GB" sz="3400" b="1" i="0" u="none" strike="noStrike" cap="none" dirty="0">
                <a:solidFill>
                  <a:schemeClr val="dk2"/>
                </a:solidFill>
                <a:latin typeface="Times New Roman"/>
                <a:ea typeface="Times New Roman"/>
                <a:cs typeface="Times New Roman"/>
                <a:sym typeface="Times New Roman"/>
              </a:rPr>
            </a:br>
            <a:r>
              <a:rPr lang="en-GB" dirty="0">
                <a:solidFill>
                  <a:srgbClr val="007FA3"/>
                </a:solidFill>
              </a:rPr>
              <a:t>Q3 &amp; Q4: candidates who </a:t>
            </a:r>
            <a:r>
              <a:rPr lang="en-GB" dirty="0" smtClean="0">
                <a:solidFill>
                  <a:srgbClr val="007FA3"/>
                </a:solidFill>
              </a:rPr>
              <a:t>did </a:t>
            </a:r>
            <a:r>
              <a:rPr lang="en-GB" dirty="0">
                <a:solidFill>
                  <a:srgbClr val="007FA3"/>
                </a:solidFill>
              </a:rPr>
              <a:t>do well</a:t>
            </a:r>
            <a:br>
              <a:rPr lang="en-GB" dirty="0">
                <a:solidFill>
                  <a:srgbClr val="007FA3"/>
                </a:solidFill>
              </a:rPr>
            </a:br>
            <a:r>
              <a:rPr lang="en-GB" sz="3400" b="1" i="0" u="none" strike="noStrike" cap="none" dirty="0">
                <a:solidFill>
                  <a:schemeClr val="dk2"/>
                </a:solidFill>
                <a:latin typeface="Times New Roman"/>
                <a:ea typeface="Times New Roman"/>
                <a:cs typeface="Times New Roman"/>
                <a:sym typeface="Times New Roman"/>
              </a:rPr>
              <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9" y="1978428"/>
            <a:ext cx="5052763" cy="3607725"/>
          </a:xfrm>
          <a:prstGeom prst="rect">
            <a:avLst/>
          </a:prstGeom>
          <a:noFill/>
          <a:ln>
            <a:noFill/>
          </a:ln>
        </p:spPr>
        <p:txBody>
          <a:bodyPr lIns="0" tIns="0" rIns="0" bIns="0" anchor="t" anchorCtr="0">
            <a:noAutofit/>
          </a:bodyPr>
          <a:lstStyle/>
          <a:p>
            <a:pPr lvl="0">
              <a:buSzPct val="25000"/>
            </a:pPr>
            <a:endParaRPr lang="en-GB" dirty="0"/>
          </a:p>
          <a:p>
            <a:pPr lvl="0">
              <a:buSzPct val="25000"/>
            </a:pPr>
            <a:r>
              <a:rPr lang="en-GB" dirty="0"/>
              <a:t>Student response </a:t>
            </a:r>
          </a:p>
          <a:p>
            <a:pPr lvl="0">
              <a:buSzPct val="25000"/>
            </a:pPr>
            <a:r>
              <a:rPr lang="en-GB" dirty="0"/>
              <a:t>Question:                  </a:t>
            </a:r>
            <a:r>
              <a:rPr lang="en-GB" dirty="0" smtClean="0">
                <a:solidFill>
                  <a:srgbClr val="FF0000"/>
                </a:solidFill>
              </a:rPr>
              <a:t>Script 3</a:t>
            </a:r>
            <a:endParaRPr lang="en-GB" dirty="0">
              <a:solidFill>
                <a:srgbClr val="FF0000"/>
              </a:solidFill>
            </a:endParaRPr>
          </a:p>
          <a:p>
            <a:pPr lvl="0">
              <a:buSzPct val="25000"/>
            </a:pPr>
            <a:r>
              <a:rPr lang="en-GB" dirty="0"/>
              <a:t>Document ID:            </a:t>
            </a:r>
            <a:endParaRPr lang="en-GB" dirty="0">
              <a:solidFill>
                <a:srgbClr val="FF0000"/>
              </a:solidFill>
            </a:endParaRPr>
          </a:p>
          <a:p>
            <a:pPr lvl="0">
              <a:buSzPct val="25000"/>
            </a:pPr>
            <a:r>
              <a:rPr lang="en-GB" dirty="0"/>
              <a:t>Document name:</a:t>
            </a:r>
          </a:p>
          <a:p>
            <a:pPr lvl="0">
              <a:buSzPct val="25000"/>
            </a:pPr>
            <a:endParaRPr lang="en-GB" dirty="0"/>
          </a:p>
          <a:p>
            <a:pPr lvl="0">
              <a:buSzPct val="25000"/>
            </a:pPr>
            <a:r>
              <a:rPr lang="en-GB" dirty="0"/>
              <a:t>Student response </a:t>
            </a:r>
          </a:p>
          <a:p>
            <a:pPr lvl="0">
              <a:buSzPct val="25000"/>
            </a:pPr>
            <a:r>
              <a:rPr lang="en-GB" dirty="0"/>
              <a:t>Question</a:t>
            </a:r>
            <a:r>
              <a:rPr lang="en-GB" dirty="0" smtClean="0"/>
              <a:t>:		</a:t>
            </a:r>
            <a:r>
              <a:rPr lang="en-GB" dirty="0">
                <a:solidFill>
                  <a:srgbClr val="FF0000"/>
                </a:solidFill>
              </a:rPr>
              <a:t> </a:t>
            </a:r>
            <a:r>
              <a:rPr lang="en-GB" dirty="0" smtClean="0">
                <a:solidFill>
                  <a:srgbClr val="FF0000"/>
                </a:solidFill>
              </a:rPr>
              <a:t>Script 4</a:t>
            </a:r>
            <a:endParaRPr lang="en-GB" dirty="0">
              <a:solidFill>
                <a:srgbClr val="FF0000"/>
              </a:solidFill>
            </a:endParaRPr>
          </a:p>
          <a:p>
            <a:pPr lvl="0">
              <a:buSzPct val="25000"/>
            </a:pPr>
            <a:r>
              <a:rPr lang="en-GB" dirty="0"/>
              <a:t>Document ID:           </a:t>
            </a:r>
            <a:endParaRPr lang="en-GB" dirty="0">
              <a:solidFill>
                <a:srgbClr val="FF0000"/>
              </a:solidFill>
            </a:endParaRPr>
          </a:p>
          <a:p>
            <a:pPr lvl="0">
              <a:buSzPct val="25000"/>
            </a:pPr>
            <a:r>
              <a:rPr lang="en-GB" dirty="0"/>
              <a:t>Document name: </a:t>
            </a:r>
          </a:p>
          <a:p>
            <a:pPr lvl="0">
              <a:buSzPct val="25000"/>
            </a:pPr>
            <a:endParaRPr lang="en-GB" dirty="0"/>
          </a:p>
          <a:p>
            <a:pPr lvl="0">
              <a:buSzPct val="25000"/>
            </a:pPr>
            <a:r>
              <a:rPr lang="en-GB" dirty="0"/>
              <a:t>[Inset online: Marking activity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1324125"/>
      </p:ext>
    </p:extLst>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560320" y="1180407"/>
            <a:ext cx="4006735" cy="4372495"/>
          </a:xfrm>
          <a:prstGeom prst="rect">
            <a:avLst/>
          </a:prstGeom>
          <a:noFill/>
          <a:ln>
            <a:noFill/>
          </a:ln>
        </p:spPr>
        <p:txBody>
          <a:bodyPr lIns="0" tIns="0" rIns="0" bIns="0" anchor="ctr" anchorCtr="0">
            <a:noAutofit/>
          </a:bodyPr>
          <a:lstStyle/>
          <a:p>
            <a:pPr marL="285750" marR="0" lvl="0" indent="-285750" algn="l" rtl="0">
              <a:lnSpc>
                <a:spcPct val="105882"/>
              </a:lnSpc>
              <a:spcBef>
                <a:spcPts val="0"/>
              </a:spcBef>
              <a:buClr>
                <a:schemeClr val="dk2"/>
              </a:buClr>
              <a:buSzPct val="25000"/>
              <a:buFont typeface="Arial" panose="020B0604020202020204" pitchFamily="34" charset="0"/>
              <a:buChar char="•"/>
            </a:pPr>
            <a:r>
              <a:rPr lang="en-GB" sz="1800" dirty="0"/>
              <a:t>Both marking activity scripts were placed in Level 5. </a:t>
            </a:r>
            <a:br>
              <a:rPr lang="en-GB" sz="1800" dirty="0"/>
            </a:br>
            <a:r>
              <a:rPr lang="en-GB" sz="1800" dirty="0"/>
              <a:t>But where in the level do they belong and why?</a:t>
            </a:r>
            <a:r>
              <a:rPr lang="en-GB" sz="1800" dirty="0">
                <a:highlight>
                  <a:srgbClr val="FFFF00"/>
                </a:highlight>
              </a:rPr>
              <a:t/>
            </a:r>
            <a:br>
              <a:rPr lang="en-GB" sz="1800" dirty="0">
                <a:highlight>
                  <a:srgbClr val="FFFF00"/>
                </a:highlight>
              </a:rPr>
            </a:br>
            <a:r>
              <a:rPr lang="en-GB" sz="1800" dirty="0"/>
              <a:t/>
            </a:r>
            <a:br>
              <a:rPr lang="en-GB" sz="1800" dirty="0"/>
            </a:br>
            <a:r>
              <a:rPr lang="en-GB" sz="1800" i="1" dirty="0"/>
              <a:t>Please respond (</a:t>
            </a:r>
            <a:r>
              <a:rPr lang="en-GB" sz="1800" dirty="0"/>
              <a:t>briefly!) </a:t>
            </a:r>
            <a:r>
              <a:rPr lang="en-GB" sz="1800" i="1" dirty="0"/>
              <a:t>using the ‘chat’ function. </a:t>
            </a:r>
            <a:br>
              <a:rPr lang="en-GB" sz="1800" i="1" dirty="0"/>
            </a:br>
            <a:r>
              <a:rPr lang="en-GB" sz="1800" i="1" dirty="0"/>
              <a:t/>
            </a:r>
            <a:br>
              <a:rPr lang="en-GB" sz="1800" i="1" dirty="0"/>
            </a:br>
            <a:r>
              <a:rPr lang="en-GB" sz="1800" i="1" dirty="0"/>
              <a:t>Also, please identify if you are discussing </a:t>
            </a:r>
            <a:r>
              <a:rPr lang="en-GB" sz="1800" i="1" dirty="0" smtClean="0"/>
              <a:t>Script 3 </a:t>
            </a:r>
            <a:r>
              <a:rPr lang="en-GB" sz="1800" i="1" dirty="0"/>
              <a:t>or </a:t>
            </a:r>
            <a:r>
              <a:rPr lang="en-GB" sz="1800" i="1" dirty="0" smtClean="0"/>
              <a:t>Script 4 or </a:t>
            </a:r>
            <a:r>
              <a:rPr lang="en-GB" sz="1800" i="1" dirty="0"/>
              <a:t>both!</a:t>
            </a:r>
            <a:endParaRPr lang="en-GB" sz="28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049262376"/>
      </p:ext>
    </p:extLst>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4485823" y="1332225"/>
            <a:ext cx="4334326" cy="393450"/>
          </a:xfrm>
          <a:prstGeom prst="rect">
            <a:avLst/>
          </a:prstGeom>
          <a:noFill/>
          <a:ln>
            <a:noFill/>
          </a:ln>
        </p:spPr>
        <p:txBody>
          <a:bodyPr lIns="0" tIns="0" rIns="0" bIns="0" anchor="b" anchorCtr="0">
            <a:noAutofit/>
          </a:bodyPr>
          <a:lstStyle/>
          <a:p>
            <a:pPr lvl="0">
              <a:buSzPct val="25000"/>
            </a:pPr>
            <a:r>
              <a:rPr lang="en-GB" dirty="0"/>
              <a:t>Your Online Environment</a:t>
            </a:r>
          </a:p>
        </p:txBody>
      </p:sp>
      <p:sp>
        <p:nvSpPr>
          <p:cNvPr id="250" name="Shape 250"/>
          <p:cNvSpPr txBox="1">
            <a:spLocks noGrp="1"/>
          </p:cNvSpPr>
          <p:nvPr>
            <p:ph type="body" idx="1"/>
          </p:nvPr>
        </p:nvSpPr>
        <p:spPr>
          <a:xfrm>
            <a:off x="4508500" y="2000250"/>
            <a:ext cx="4102100" cy="3543300"/>
          </a:xfrm>
          <a:prstGeom prst="rect">
            <a:avLst/>
          </a:prstGeom>
          <a:noFill/>
          <a:ln>
            <a:noFill/>
          </a:ln>
        </p:spPr>
        <p:txBody>
          <a:bodyPr lIns="0" tIns="0" rIns="0" bIns="0" anchor="t" anchorCtr="0">
            <a:noAutofit/>
          </a:bodyPr>
          <a:lstStyle/>
          <a:p>
            <a:pPr lvl="0">
              <a:lnSpc>
                <a:spcPct val="100000"/>
              </a:lnSpc>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 Technical Difficulties &amp; Support </a:t>
            </a:r>
          </a:p>
          <a:p>
            <a:pPr marL="428625" marR="0" lvl="0" indent="-428625" algn="l" rtl="0">
              <a:lnSpc>
                <a:spcPct val="100000"/>
              </a:lnSpc>
              <a:spcBef>
                <a:spcPts val="600"/>
              </a:spcBef>
              <a:spcAft>
                <a:spcPts val="0"/>
              </a:spcAft>
              <a:buClr>
                <a:schemeClr val="lt2"/>
              </a:buClr>
              <a:buSzPct val="25000"/>
              <a:buFont typeface="Arial"/>
              <a:buNone/>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 Recording</a:t>
            </a:r>
          </a:p>
          <a:p>
            <a:pPr marL="428625" marR="0" lvl="0" indent="-428625" algn="l" rtl="0">
              <a:lnSpc>
                <a:spcPct val="100000"/>
              </a:lnSpc>
              <a:spcBef>
                <a:spcPts val="600"/>
              </a:spcBef>
              <a:spcAft>
                <a:spcPts val="0"/>
              </a:spcAft>
              <a:buClr>
                <a:schemeClr val="lt2"/>
              </a:buClr>
              <a:buSzPct val="25000"/>
              <a:buFont typeface="Arial"/>
              <a:buNone/>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Communication in an online environment</a:t>
            </a:r>
            <a:endParaRPr sz="1600" b="0" i="0" u="none" strike="noStrike" cap="none" dirty="0">
              <a:solidFill>
                <a:schemeClr val="lt2"/>
              </a:solidFill>
              <a:latin typeface="Arial"/>
              <a:ea typeface="Arial"/>
              <a:cs typeface="Arial"/>
              <a:sym typeface="Arial"/>
            </a:endParaRPr>
          </a:p>
          <a:p>
            <a:pPr marL="428625" marR="0" lvl="0" indent="-428625" algn="l" rtl="0">
              <a:lnSpc>
                <a:spcPct val="100000"/>
              </a:lnSpc>
              <a:spcBef>
                <a:spcPts val="600"/>
              </a:spcBef>
              <a:spcAft>
                <a:spcPts val="0"/>
              </a:spcAft>
              <a:buClr>
                <a:schemeClr val="dk2"/>
              </a:buClr>
              <a:buSzPct val="25000"/>
              <a:buFont typeface="Arial"/>
              <a:buNone/>
            </a:pPr>
            <a:endParaRPr lang="en-GB" sz="1600" b="1" i="0" u="none" strike="noStrike" cap="none" dirty="0">
              <a:solidFill>
                <a:schemeClr val="dk2"/>
              </a:solidFill>
              <a:latin typeface="Times New Roman"/>
              <a:ea typeface="Times New Roman"/>
              <a:cs typeface="Times New Roman"/>
              <a:sym typeface="Times New Roman"/>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dirty="0"/>
              <a:t>	Asking Questions</a:t>
            </a:r>
          </a:p>
          <a:p>
            <a:pPr lvl="0">
              <a:lnSpc>
                <a:spcPct val="100000"/>
              </a:lnSpc>
              <a:spcBef>
                <a:spcPts val="600"/>
              </a:spcBef>
              <a:spcAft>
                <a:spcPts val="0"/>
              </a:spcAft>
              <a:buClr>
                <a:schemeClr val="dk2"/>
              </a:buClr>
              <a:buSzPct val="25000"/>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Using Polls</a:t>
            </a:r>
          </a:p>
          <a:p>
            <a:pPr lvl="0">
              <a:lnSpc>
                <a:spcPct val="100000"/>
              </a:lnSpc>
              <a:spcBef>
                <a:spcPts val="600"/>
              </a:spcBef>
              <a:spcAft>
                <a:spcPts val="0"/>
              </a:spcAft>
              <a:buClr>
                <a:schemeClr val="dk2"/>
              </a:buClr>
              <a:buSzPct val="25000"/>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dirty="0"/>
              <a:t>	Downloading Documents</a:t>
            </a:r>
            <a:endParaRPr lang="en-GB" sz="1600" b="0" i="0" u="none" strike="noStrike" cap="none" dirty="0">
              <a:solidFill>
                <a:schemeClr val="lt2"/>
              </a:solidFill>
              <a:latin typeface="Arial"/>
              <a:ea typeface="Arial"/>
              <a:cs typeface="Arial"/>
              <a:sym typeface="Arial"/>
            </a:endParaRPr>
          </a:p>
        </p:txBody>
      </p:sp>
      <p:sp>
        <p:nvSpPr>
          <p:cNvPr id="251" name="Shape 25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2</a:t>
            </a:fld>
            <a:endParaRPr lang="en-GB" sz="800" b="1" i="0" u="none" strike="noStrike" cap="none">
              <a:solidFill>
                <a:schemeClr val="lt2"/>
              </a:solidFill>
              <a:latin typeface="Arial"/>
              <a:ea typeface="Arial"/>
              <a:cs typeface="Arial"/>
              <a:sym typeface="Arial"/>
            </a:endParaRPr>
          </a:p>
        </p:txBody>
      </p:sp>
      <p:cxnSp>
        <p:nvCxnSpPr>
          <p:cNvPr id="252" name="Shape 252"/>
          <p:cNvCxnSpPr/>
          <p:nvPr/>
        </p:nvCxnSpPr>
        <p:spPr>
          <a:xfrm>
            <a:off x="4502150" y="1846791"/>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3" name="Shape 253"/>
          <p:cNvCxnSpPr/>
          <p:nvPr/>
        </p:nvCxnSpPr>
        <p:spPr>
          <a:xfrm>
            <a:off x="4495800" y="2475125"/>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4" name="Shape 254"/>
          <p:cNvCxnSpPr/>
          <p:nvPr/>
        </p:nvCxnSpPr>
        <p:spPr>
          <a:xfrm>
            <a:off x="4495800" y="3156622"/>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5" name="Shape 255"/>
          <p:cNvCxnSpPr/>
          <p:nvPr/>
        </p:nvCxnSpPr>
        <p:spPr>
          <a:xfrm>
            <a:off x="4485823" y="3937363"/>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6" name="Shape 256"/>
          <p:cNvCxnSpPr/>
          <p:nvPr/>
        </p:nvCxnSpPr>
        <p:spPr>
          <a:xfrm>
            <a:off x="4485823" y="4656116"/>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7" name="Shape 257"/>
          <p:cNvCxnSpPr/>
          <p:nvPr/>
        </p:nvCxnSpPr>
        <p:spPr>
          <a:xfrm>
            <a:off x="4485823" y="5211846"/>
            <a:ext cx="4114800" cy="0"/>
          </a:xfrm>
          <a:prstGeom prst="straightConnector1">
            <a:avLst/>
          </a:prstGeom>
          <a:noFill/>
          <a:ln w="9525" cap="flat" cmpd="sng">
            <a:solidFill>
              <a:schemeClr val="dk2"/>
            </a:solidFill>
            <a:prstDash val="solid"/>
            <a:round/>
            <a:headEnd type="none" w="med" len="med"/>
            <a:tailEnd type="none" w="med" len="med"/>
          </a:ln>
        </p:spPr>
      </p:cxnSp>
      <p:sp>
        <p:nvSpPr>
          <p:cNvPr id="258" name="Shape 258"/>
          <p:cNvSpPr>
            <a:spLocks noGrp="1"/>
          </p:cNvSpPr>
          <p:nvPr>
            <p:ph type="pic" idx="2"/>
          </p:nvPr>
        </p:nvSpPr>
        <p:spPr>
          <a:xfrm>
            <a:off x="0" y="0"/>
            <a:ext cx="3876673" cy="6858000"/>
          </a:xfrm>
          <a:prstGeom prst="rect">
            <a:avLst/>
          </a:prstGeom>
          <a:solidFill>
            <a:srgbClr val="BBBBBB"/>
          </a:solidFill>
          <a:ln>
            <a:noFill/>
          </a:ln>
        </p:spPr>
        <p:txBody>
          <a:bodyPr lIns="91425" tIns="91425" rIns="91425" bIns="91425" anchor="t" anchorCtr="0">
            <a:noAutofit/>
          </a:bodyPr>
          <a:lstStyle/>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r>
              <a:rPr lang="en-GB" dirty="0"/>
              <a:t>Image placeholder</a:t>
            </a:r>
          </a:p>
          <a:p>
            <a:pPr lvl="0">
              <a:spcBef>
                <a:spcPts val="0"/>
              </a:spcBef>
              <a:buClr>
                <a:schemeClr val="dk1"/>
              </a:buClr>
              <a:buSzPct val="100000"/>
              <a:buFont typeface="Arial"/>
              <a:buNone/>
            </a:pPr>
            <a:endParaRPr dirty="0"/>
          </a:p>
          <a:p>
            <a:pPr lvl="0">
              <a:spcBef>
                <a:spcPts val="0"/>
              </a:spcBef>
              <a:buNone/>
            </a:pPr>
            <a:endParaRPr dirty="0"/>
          </a:p>
        </p:txBody>
      </p:sp>
      <p:sp>
        <p:nvSpPr>
          <p:cNvPr id="260" name="Shape 260"/>
          <p:cNvSpPr txBox="1"/>
          <p:nvPr/>
        </p:nvSpPr>
        <p:spPr>
          <a:xfrm>
            <a:off x="1393204" y="161925"/>
            <a:ext cx="2249014"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r>
              <a:rPr lang="en-GB" sz="700" b="0" i="0" u="none" strike="noStrike" cap="none">
                <a:solidFill>
                  <a:srgbClr val="000000"/>
                </a:solidFill>
                <a:latin typeface="Arial"/>
                <a:ea typeface="Arial"/>
                <a:cs typeface="Arial"/>
                <a:sym typeface="Arial"/>
              </a:rPr>
              <a:t>Image by Photographer’s Name (Credit in black type) or </a:t>
            </a:r>
          </a:p>
          <a:p>
            <a:pPr marL="0" marR="0" lvl="0" indent="0" algn="r" rtl="0">
              <a:lnSpc>
                <a:spcPct val="128571"/>
              </a:lnSpc>
              <a:spcBef>
                <a:spcPts val="0"/>
              </a:spcBef>
              <a:buSzPct val="25000"/>
              <a:buNone/>
            </a:pPr>
            <a:r>
              <a:rPr lang="en-GB" sz="700" b="0" i="0" u="none" strike="noStrike" cap="none">
                <a:solidFill>
                  <a:srgbClr val="FFFFFF"/>
                </a:solidFill>
                <a:latin typeface="Arial"/>
                <a:ea typeface="Arial"/>
                <a:cs typeface="Arial"/>
                <a:sym typeface="Arial"/>
              </a:rPr>
              <a:t>Image by Photographer’s Name (Credit in white type)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7405" r="8784"/>
          <a:stretch/>
        </p:blipFill>
        <p:spPr>
          <a:xfrm>
            <a:off x="-338275" y="0"/>
            <a:ext cx="4214948" cy="6858000"/>
          </a:xfrm>
          <a:prstGeom prst="rect">
            <a:avLst/>
          </a:prstGeom>
        </p:spPr>
      </p:pic>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599"/>
            <a:ext cx="6956743" cy="1096874"/>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Feedback on the marking activity</a:t>
            </a:r>
          </a:p>
        </p:txBody>
      </p:sp>
      <p:sp>
        <p:nvSpPr>
          <p:cNvPr id="432" name="Shape 432"/>
          <p:cNvSpPr txBox="1">
            <a:spLocks noGrp="1"/>
          </p:cNvSpPr>
          <p:nvPr>
            <p:ph type="body" idx="1"/>
          </p:nvPr>
        </p:nvSpPr>
        <p:spPr>
          <a:xfrm>
            <a:off x="541336" y="1197033"/>
            <a:ext cx="7354166" cy="4472247"/>
          </a:xfrm>
          <a:prstGeom prst="rect">
            <a:avLst/>
          </a:prstGeom>
          <a:noFill/>
          <a:ln>
            <a:noFill/>
          </a:ln>
        </p:spPr>
        <p:txBody>
          <a:bodyPr lIns="0" tIns="0" rIns="0" bIns="0" anchor="t" anchorCtr="0">
            <a:noAutofit/>
          </a:bodyPr>
          <a:lstStyle/>
          <a:p>
            <a:pPr lvl="0">
              <a:buSzPct val="25000"/>
            </a:pPr>
            <a:r>
              <a:rPr lang="en-GB" dirty="0" smtClean="0"/>
              <a:t>Script 3  </a:t>
            </a:r>
            <a:r>
              <a:rPr lang="en-GB" dirty="0"/>
              <a:t>reached the top of Level 5. The Kipling piece is demanding in terms of context but the candidate responds thoughtfully to what it means for an English language text to appear in an Indian newspaper. There are small errors but these barely detract from an answer brim-full of pertinent analysis. Sometimes points are overdone – a bit too much is made of the contentious point about chromomorphism – but the willingness to undertake an intellectual adventure is duly rewarded with full marks.  </a:t>
            </a:r>
          </a:p>
          <a:p>
            <a:pPr lvl="0">
              <a:buSzPct val="25000"/>
            </a:pPr>
            <a:endParaRPr lang="en-GB" dirty="0"/>
          </a:p>
          <a:p>
            <a:pPr lvl="0">
              <a:buSzPct val="25000"/>
            </a:pPr>
            <a:r>
              <a:rPr lang="en-GB" dirty="0" smtClean="0"/>
              <a:t>Script 4’s </a:t>
            </a:r>
            <a:r>
              <a:rPr lang="en-GB" dirty="0"/>
              <a:t>answer was broadly equivalent to the exemplar script and is best placed in the lower reaches of Level 5. It is slightly fuller than the exemplar in terms of its deployment of relevant terminology, but with a little less attention paid to contexts. Both Q4 scripts show careful attention has been paid in class to different types of boundaries, both geographic and metaphorical (social class, the seasons, etc.), which is pleasing to see. </a:t>
            </a:r>
          </a:p>
          <a:p>
            <a:pPr lvl="0">
              <a:buSzPct val="25000"/>
            </a:pPr>
            <a:endParaRPr lang="en-GB" dirty="0"/>
          </a:p>
          <a:p>
            <a:pPr lvl="0">
              <a:buSzPct val="25000"/>
            </a:pPr>
            <a:endParaRPr lang="en-GB" sz="1600" b="0" i="0" u="none" strike="noStrike" cap="none" dirty="0">
              <a:solidFill>
                <a:srgbClr val="000000"/>
              </a:solidFill>
              <a:latin typeface="Arial"/>
              <a:ea typeface="Arial"/>
              <a:cs typeface="Arial"/>
              <a:sym typeface="Arial"/>
            </a:endParaRPr>
          </a:p>
          <a:p>
            <a:pPr lvl="0">
              <a:buSzPct val="25000"/>
            </a:pPr>
            <a:endParaRPr lang="en-GB" dirty="0"/>
          </a:p>
          <a:p>
            <a:pPr lvl="0">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336116194"/>
      </p:ext>
    </p:extLst>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244495"/>
          </a:xfrm>
          <a:prstGeom prst="rect">
            <a:avLst/>
          </a:prstGeom>
          <a:noFill/>
          <a:ln>
            <a:noFill/>
          </a:ln>
        </p:spPr>
        <p:txBody>
          <a:bodyPr lIns="0" tIns="0" rIns="0" bIns="0" anchor="t" anchorCtr="0">
            <a:noAutofit/>
          </a:bodyPr>
          <a:lstStyle/>
          <a:p>
            <a:pPr lvl="0">
              <a:buSzPct val="25000"/>
            </a:pPr>
            <a:r>
              <a:rPr lang="en-GB" altLang="en-US" dirty="0"/>
              <a:t>Section A   Student Response  – Candidates who didn’t do well #1</a:t>
            </a:r>
            <a:br>
              <a:rPr lang="en-GB" altLang="en-US"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61309"/>
            <a:ext cx="5052763" cy="2746242"/>
          </a:xfrm>
          <a:prstGeom prst="rect">
            <a:avLst/>
          </a:prstGeom>
          <a:noFill/>
          <a:ln>
            <a:noFill/>
          </a:ln>
        </p:spPr>
        <p:txBody>
          <a:bodyPr lIns="0" tIns="0" rIns="0" bIns="0" anchor="t" anchorCtr="0">
            <a:noAutofit/>
          </a:bodyPr>
          <a:lstStyle/>
          <a:p>
            <a:r>
              <a:rPr lang="en-GB" altLang="en-US" dirty="0">
                <a:latin typeface="Arial" panose="020B0604020202020204" pitchFamily="34" charset="0"/>
              </a:rPr>
              <a:t>Student </a:t>
            </a:r>
            <a:endParaRPr lang="en-GB" altLang="en-US" dirty="0">
              <a:solidFill>
                <a:srgbClr val="FF0000"/>
              </a:solidFill>
              <a:latin typeface="Arial" panose="020B0604020202020204" pitchFamily="34" charset="0"/>
            </a:endParaRPr>
          </a:p>
          <a:p>
            <a:r>
              <a:rPr lang="en-GB" altLang="en-US" dirty="0">
                <a:latin typeface="Arial" panose="020B0604020202020204" pitchFamily="34" charset="0"/>
              </a:rPr>
              <a:t>Question: </a:t>
            </a:r>
            <a:r>
              <a:rPr lang="en-GB" altLang="en-US" dirty="0">
                <a:solidFill>
                  <a:srgbClr val="FF0000"/>
                </a:solidFill>
                <a:latin typeface="Arial" panose="020B0604020202020204" pitchFamily="34" charset="0"/>
              </a:rPr>
              <a:t>           </a:t>
            </a:r>
            <a:r>
              <a:rPr lang="en-GB" altLang="en-US" dirty="0" smtClean="0">
                <a:solidFill>
                  <a:srgbClr val="FF0000"/>
                </a:solidFill>
                <a:latin typeface="Arial" panose="020B0604020202020204" pitchFamily="34" charset="0"/>
              </a:rPr>
              <a:t>Script 5</a:t>
            </a:r>
            <a:endParaRPr lang="en-GB" altLang="en-US" dirty="0">
              <a:solidFill>
                <a:srgbClr val="FF0000"/>
              </a:solidFill>
              <a:latin typeface="Arial" panose="020B0604020202020204" pitchFamily="34" charset="0"/>
            </a:endParaRPr>
          </a:p>
          <a:p>
            <a:r>
              <a:rPr lang="en-GB" altLang="en-US" dirty="0">
                <a:latin typeface="Arial" panose="020B0604020202020204" pitchFamily="34" charset="0"/>
              </a:rPr>
              <a:t>Document ID:     </a:t>
            </a:r>
            <a:endParaRPr lang="en-GB" altLang="en-US" dirty="0">
              <a:solidFill>
                <a:srgbClr val="FF0000"/>
              </a:solidFill>
              <a:latin typeface="Arial" panose="020B0604020202020204" pitchFamily="34" charset="0"/>
            </a:endParaRPr>
          </a:p>
          <a:p>
            <a:r>
              <a:rPr lang="en-GB" altLang="en-US" dirty="0">
                <a:latin typeface="Arial" panose="020B0604020202020204" pitchFamily="34" charset="0"/>
              </a:rPr>
              <a:t>Document name:</a:t>
            </a:r>
            <a:endParaRPr lang="en-GB" altLang="en-US" dirty="0">
              <a:solidFill>
                <a:srgbClr val="FF0000"/>
              </a:solidFill>
              <a:latin typeface="Arial" panose="020B0604020202020204" pitchFamily="34" charset="0"/>
            </a:endParaRPr>
          </a:p>
          <a:p>
            <a:endParaRPr lang="en-GB" altLang="en-US" dirty="0">
              <a:solidFill>
                <a:srgbClr val="FF0000"/>
              </a:solidFill>
              <a:latin typeface="Arial" panose="020B0604020202020204" pitchFamily="34" charset="0"/>
            </a:endParaRPr>
          </a:p>
          <a:p>
            <a:pPr eaLnBrk="1" hangingPunct="1"/>
            <a:r>
              <a:rPr lang="en-US" altLang="en-US" dirty="0">
                <a:latin typeface="Arial" panose="020B0604020202020204" pitchFamily="34" charset="0"/>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256829329"/>
      </p:ext>
    </p:extLst>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211245"/>
          </a:xfrm>
          <a:prstGeom prst="rect">
            <a:avLst/>
          </a:prstGeom>
          <a:noFill/>
          <a:ln>
            <a:noFill/>
          </a:ln>
        </p:spPr>
        <p:txBody>
          <a:bodyPr lIns="0" tIns="0" rIns="0" bIns="0" anchor="t" anchorCtr="0">
            <a:noAutofit/>
          </a:bodyPr>
          <a:lstStyle/>
          <a:p>
            <a:pPr lvl="0">
              <a:buSzPct val="25000"/>
            </a:pPr>
            <a:r>
              <a:rPr lang="en-GB" altLang="en-US" dirty="0"/>
              <a:t>Section A  Student Response – Candidates who didn’t do well  #2</a:t>
            </a:r>
            <a:br>
              <a:rPr lang="en-GB" altLang="en-US"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294313"/>
            <a:ext cx="6076934" cy="2613238"/>
          </a:xfrm>
          <a:prstGeom prst="rect">
            <a:avLst/>
          </a:prstGeom>
          <a:noFill/>
          <a:ln>
            <a:noFill/>
          </a:ln>
        </p:spPr>
        <p:txBody>
          <a:bodyPr lIns="0" tIns="0" rIns="0" bIns="0" anchor="t" anchorCtr="0">
            <a:noAutofit/>
          </a:bodyPr>
          <a:lstStyle/>
          <a:p>
            <a:r>
              <a:rPr lang="en-GB" altLang="en-US" dirty="0">
                <a:latin typeface="Arial" panose="020B0604020202020204" pitchFamily="34" charset="0"/>
              </a:rPr>
              <a:t>Student </a:t>
            </a:r>
            <a:endParaRPr lang="en-GB" altLang="en-US" dirty="0">
              <a:solidFill>
                <a:srgbClr val="FF0000"/>
              </a:solidFill>
              <a:latin typeface="Arial" panose="020B0604020202020204" pitchFamily="34" charset="0"/>
            </a:endParaRPr>
          </a:p>
          <a:p>
            <a:r>
              <a:rPr lang="en-GB" altLang="en-US" dirty="0" smtClean="0">
                <a:latin typeface="Arial" panose="020B0604020202020204" pitchFamily="34" charset="0"/>
              </a:rPr>
              <a:t>Question: </a:t>
            </a:r>
            <a:r>
              <a:rPr lang="en-GB" altLang="en-US" dirty="0" smtClean="0">
                <a:solidFill>
                  <a:srgbClr val="FF0000"/>
                </a:solidFill>
                <a:latin typeface="Arial" panose="020B0604020202020204" pitchFamily="34" charset="0"/>
              </a:rPr>
              <a:t>         Script 6</a:t>
            </a:r>
            <a:endParaRPr lang="en-GB" altLang="en-US" dirty="0">
              <a:solidFill>
                <a:srgbClr val="FF0000"/>
              </a:solidFill>
              <a:latin typeface="Arial" panose="020B0604020202020204" pitchFamily="34" charset="0"/>
            </a:endParaRPr>
          </a:p>
          <a:p>
            <a:r>
              <a:rPr lang="en-GB" altLang="en-US" dirty="0">
                <a:latin typeface="Arial" panose="020B0604020202020204" pitchFamily="34" charset="0"/>
              </a:rPr>
              <a:t>Document ID:    </a:t>
            </a:r>
            <a:endParaRPr lang="en-GB" altLang="en-US" dirty="0">
              <a:solidFill>
                <a:srgbClr val="FF0000"/>
              </a:solidFill>
              <a:latin typeface="Arial" panose="020B0604020202020204" pitchFamily="34" charset="0"/>
            </a:endParaRPr>
          </a:p>
          <a:p>
            <a:r>
              <a:rPr lang="en-GB" altLang="en-US" dirty="0">
                <a:latin typeface="Arial" panose="020B0604020202020204" pitchFamily="34" charset="0"/>
              </a:rPr>
              <a:t>Document name</a:t>
            </a:r>
            <a:r>
              <a:rPr lang="en-GB" altLang="en-US" dirty="0">
                <a:solidFill>
                  <a:srgbClr val="FF0000"/>
                </a:solidFill>
                <a:latin typeface="Arial" panose="020B0604020202020204" pitchFamily="34" charset="0"/>
              </a:rPr>
              <a:t>: </a:t>
            </a:r>
          </a:p>
          <a:p>
            <a:endParaRPr lang="en-GB" altLang="en-US" dirty="0">
              <a:solidFill>
                <a:srgbClr val="FF0000"/>
              </a:solidFill>
              <a:latin typeface="Arial" panose="020B0604020202020204" pitchFamily="34" charset="0"/>
            </a:endParaRPr>
          </a:p>
          <a:p>
            <a:pPr eaLnBrk="1" hangingPunct="1"/>
            <a:r>
              <a:rPr lang="en-US" altLang="en-US" dirty="0">
                <a:latin typeface="Arial" panose="020B0604020202020204" pitchFamily="34" charset="0"/>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50215352"/>
      </p:ext>
    </p:extLst>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6" y="418050"/>
            <a:ext cx="8081489" cy="848775"/>
          </a:xfrm>
          <a:prstGeom prst="rect">
            <a:avLst/>
          </a:prstGeom>
          <a:noFill/>
          <a:ln>
            <a:noFill/>
          </a:ln>
        </p:spPr>
        <p:txBody>
          <a:bodyPr lIns="0" tIns="0" rIns="0" bIns="0" anchor="t" anchorCtr="0">
            <a:noAutofit/>
          </a:bodyPr>
          <a:lstStyle/>
          <a:p>
            <a:pPr lvl="0">
              <a:buSzPct val="25000"/>
            </a:pPr>
            <a:r>
              <a:rPr lang="en-US" altLang="en-US" dirty="0"/>
              <a:t>Why Candidates didn’t do well – Summary</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1429789"/>
            <a:ext cx="7174214" cy="4505498"/>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1"/>
              </a:buClr>
              <a:buSzPct val="25000"/>
              <a:buFont typeface="Arial"/>
              <a:buNone/>
            </a:pPr>
            <a:r>
              <a:rPr lang="en-GB" sz="1600" b="0" i="0" u="none" strike="noStrike" cap="none" dirty="0">
                <a:solidFill>
                  <a:srgbClr val="000000"/>
                </a:solidFill>
                <a:latin typeface="Arial"/>
                <a:ea typeface="Arial"/>
                <a:cs typeface="Arial"/>
                <a:sym typeface="Arial"/>
              </a:rPr>
              <a:t>The Q3 exemplar, which scores a mid Level 3 mark, has a number of sound observations to make on the lang-lit features of the passage, though its range is not very wide. It tries to contextualise, but ends up making platitudinous comments about “fans” of Twain and Kipling – a strategy which never impresses examiners. It can identify features, and makes an attempt at commenting on effectiveness (though it never reaches genuine evaluation.) </a:t>
            </a:r>
          </a:p>
          <a:p>
            <a:pPr marL="0" marR="0" lvl="0" indent="0" algn="l" rtl="0">
              <a:lnSpc>
                <a:spcPct val="118750"/>
              </a:lnSpc>
              <a:spcBef>
                <a:spcPts val="0"/>
              </a:spcBef>
              <a:spcAft>
                <a:spcPts val="0"/>
              </a:spcAft>
              <a:buClr>
                <a:schemeClr val="dk1"/>
              </a:buClr>
              <a:buSzPct val="25000"/>
              <a:buFont typeface="Arial"/>
              <a:buNone/>
            </a:pPr>
            <a:endParaRPr lang="en-GB" dirty="0"/>
          </a:p>
          <a:p>
            <a:pPr>
              <a:buSzPct val="25000"/>
            </a:pPr>
            <a:r>
              <a:rPr lang="en-GB" sz="1600" b="0" i="0" u="none" strike="noStrike" cap="none" dirty="0">
                <a:solidFill>
                  <a:srgbClr val="000000"/>
                </a:solidFill>
                <a:latin typeface="Arial"/>
                <a:ea typeface="Arial"/>
                <a:cs typeface="Arial"/>
                <a:sym typeface="Arial"/>
              </a:rPr>
              <a:t>The Q4 exemplar begins reasonably well – the first page and a half seem to point towards Level 3 potential. But it isn’t fulfilled: the final page resorts to the obvious and the descriptive, and it ends somewhat abruptly, with no real consideration of the final, more upbeat paragraph.  It scores a mid-level 2 mark. </a:t>
            </a:r>
          </a:p>
          <a:p>
            <a:pPr marL="0" marR="0" lvl="0" indent="0" algn="l" rtl="0">
              <a:lnSpc>
                <a:spcPct val="118750"/>
              </a:lnSpc>
              <a:spcBef>
                <a:spcPts val="0"/>
              </a:spcBef>
              <a:spcAft>
                <a:spcPts val="0"/>
              </a:spcAft>
              <a:buClr>
                <a:schemeClr val="dk1"/>
              </a:buClr>
              <a:buSzPct val="25000"/>
              <a:buFont typeface="Arial"/>
              <a:buNone/>
            </a:pPr>
            <a:r>
              <a:rPr lang="en-GB" dirty="0"/>
              <a:t>This answer is a salutary reminder of the need to produce a sustained and focused and contextualised reading of the passage to escape Level 2. </a:t>
            </a:r>
          </a:p>
          <a:p>
            <a:pPr marL="0" marR="0" lvl="0" indent="0" algn="l" rtl="0">
              <a:lnSpc>
                <a:spcPct val="118750"/>
              </a:lnSpc>
              <a:spcBef>
                <a:spcPts val="0"/>
              </a:spcBef>
              <a:spcAft>
                <a:spcPts val="0"/>
              </a:spcAft>
              <a:buClr>
                <a:schemeClr val="dk1"/>
              </a:buClr>
              <a:buSzPct val="25000"/>
              <a:buFont typeface="Arial"/>
              <a:buNone/>
            </a:pPr>
            <a:endParaRPr lang="en-GB" sz="1600" b="0" i="0" u="none" strike="noStrike" cap="none" dirty="0">
              <a:solidFill>
                <a:srgbClr val="000000"/>
              </a:solidFill>
              <a:latin typeface="Arial"/>
              <a:ea typeface="Arial"/>
              <a:cs typeface="Arial"/>
              <a:sym typeface="Arial"/>
            </a:endParaRPr>
          </a:p>
          <a:p>
            <a:pPr marL="0" marR="0" lvl="0" indent="0" algn="l" rtl="0">
              <a:lnSpc>
                <a:spcPct val="118750"/>
              </a:lnSpc>
              <a:spcBef>
                <a:spcPts val="0"/>
              </a:spcBef>
              <a:spcAft>
                <a:spcPts val="0"/>
              </a:spcAft>
              <a:buClr>
                <a:schemeClr val="dk1"/>
              </a:buClr>
              <a:buSzPct val="25000"/>
              <a:buFont typeface="Arial"/>
              <a:buNone/>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857839811"/>
      </p:ext>
    </p:extLst>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30000" y="0"/>
            <a:ext cx="4283999" cy="6068291"/>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Marking Activity</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
            </a:r>
            <a:br>
              <a:rPr lang="en-GB" sz="3400" b="1" i="0" u="none" strike="noStrike" cap="none" dirty="0">
                <a:solidFill>
                  <a:schemeClr val="dk2"/>
                </a:solidFill>
                <a:latin typeface="Times New Roman"/>
                <a:ea typeface="Times New Roman"/>
                <a:cs typeface="Times New Roman"/>
                <a:sym typeface="Times New Roman"/>
              </a:rPr>
            </a:br>
            <a:r>
              <a:rPr lang="en-GB" sz="3400" b="1" i="1" u="none" strike="noStrike" cap="none" dirty="0">
                <a:solidFill>
                  <a:schemeClr val="dk2"/>
                </a:solidFill>
                <a:latin typeface="Times New Roman"/>
                <a:ea typeface="Times New Roman"/>
                <a:cs typeface="Times New Roman"/>
                <a:sym typeface="Times New Roman"/>
              </a:rPr>
              <a:t>Please read both scripts</a:t>
            </a:r>
            <a:r>
              <a:rPr lang="en-GB" sz="3400" b="1" i="0" u="none" strike="noStrike" cap="none" dirty="0">
                <a:solidFill>
                  <a:schemeClr val="dk2"/>
                </a:solidFill>
                <a:latin typeface="Times New Roman"/>
                <a:ea typeface="Times New Roman"/>
                <a:cs typeface="Times New Roman"/>
                <a:sym typeface="Times New Roman"/>
              </a:rPr>
              <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186730722"/>
      </p:ext>
    </p:extLst>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6" y="418050"/>
            <a:ext cx="7957767" cy="1177994"/>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Marking Activity: 2 scripts </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Q3 &amp; Q4: candidates who didn’t do well</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25</a:t>
            </a:fld>
            <a:endParaRPr lang="en-GB" sz="800" b="1">
              <a:solidFill>
                <a:schemeClr val="lt2"/>
              </a:solidFill>
              <a:latin typeface="Arial"/>
              <a:ea typeface="Arial"/>
              <a:cs typeface="Arial"/>
              <a:sym typeface="Arial"/>
            </a:endParaRPr>
          </a:p>
        </p:txBody>
      </p:sp>
      <p:sp>
        <p:nvSpPr>
          <p:cNvPr id="6" name="Shape 363"/>
          <p:cNvSpPr txBox="1">
            <a:spLocks noGrp="1"/>
          </p:cNvSpPr>
          <p:nvPr>
            <p:ph type="body" idx="1"/>
          </p:nvPr>
        </p:nvSpPr>
        <p:spPr>
          <a:xfrm>
            <a:off x="539997" y="1845424"/>
            <a:ext cx="5052763" cy="3773979"/>
          </a:xfrm>
          <a:prstGeom prst="rect">
            <a:avLst/>
          </a:prstGeom>
          <a:noFill/>
          <a:ln>
            <a:noFill/>
          </a:ln>
        </p:spPr>
        <p:txBody>
          <a:bodyPr lIns="0" tIns="0" rIns="0" bIns="0" anchor="t" anchorCtr="0">
            <a:noAutofit/>
          </a:bodyPr>
          <a:lstStyle/>
          <a:p>
            <a:pPr lvl="0">
              <a:buSzPct val="25000"/>
            </a:pPr>
            <a:endParaRPr lang="en-GB" dirty="0"/>
          </a:p>
          <a:p>
            <a:pPr lvl="0">
              <a:buSzPct val="25000"/>
            </a:pPr>
            <a:r>
              <a:rPr lang="en-GB" dirty="0"/>
              <a:t>Student response </a:t>
            </a:r>
          </a:p>
          <a:p>
            <a:pPr lvl="0">
              <a:buSzPct val="25000"/>
            </a:pPr>
            <a:r>
              <a:rPr lang="en-GB" dirty="0"/>
              <a:t>Question:        </a:t>
            </a:r>
            <a:r>
              <a:rPr lang="en-GB" dirty="0" smtClean="0">
                <a:solidFill>
                  <a:srgbClr val="FF0000"/>
                </a:solidFill>
              </a:rPr>
              <a:t>Script 7</a:t>
            </a:r>
            <a:endParaRPr lang="en-GB" dirty="0">
              <a:solidFill>
                <a:srgbClr val="FF0000"/>
              </a:solidFill>
            </a:endParaRPr>
          </a:p>
          <a:p>
            <a:pPr lvl="0">
              <a:buSzPct val="25000"/>
            </a:pPr>
            <a:r>
              <a:rPr lang="en-GB" dirty="0"/>
              <a:t>Document ID:   </a:t>
            </a:r>
            <a:endParaRPr lang="en-GB" dirty="0">
              <a:solidFill>
                <a:srgbClr val="FF0000"/>
              </a:solidFill>
            </a:endParaRPr>
          </a:p>
          <a:p>
            <a:pPr lvl="0">
              <a:buSzPct val="25000"/>
            </a:pPr>
            <a:r>
              <a:rPr lang="en-GB" dirty="0"/>
              <a:t>Document name:</a:t>
            </a:r>
          </a:p>
          <a:p>
            <a:pPr lvl="0">
              <a:buSzPct val="25000"/>
            </a:pPr>
            <a:endParaRPr lang="en-GB" dirty="0"/>
          </a:p>
          <a:p>
            <a:pPr lvl="0">
              <a:buSzPct val="25000"/>
            </a:pPr>
            <a:endParaRPr lang="en-GB" dirty="0"/>
          </a:p>
          <a:p>
            <a:pPr lvl="0">
              <a:buSzPct val="25000"/>
            </a:pPr>
            <a:r>
              <a:rPr lang="en-GB" dirty="0"/>
              <a:t>Student response </a:t>
            </a:r>
          </a:p>
          <a:p>
            <a:pPr lvl="0">
              <a:buSzPct val="25000"/>
            </a:pPr>
            <a:r>
              <a:rPr lang="en-GB" dirty="0"/>
              <a:t>Question:              </a:t>
            </a:r>
            <a:r>
              <a:rPr lang="en-GB" dirty="0" smtClean="0">
                <a:solidFill>
                  <a:srgbClr val="FF0000"/>
                </a:solidFill>
              </a:rPr>
              <a:t>Script 8</a:t>
            </a:r>
          </a:p>
          <a:p>
            <a:pPr lvl="0">
              <a:buSzPct val="25000"/>
            </a:pPr>
            <a:r>
              <a:rPr lang="en-GB" dirty="0" smtClean="0"/>
              <a:t>Document ID: </a:t>
            </a:r>
            <a:r>
              <a:rPr lang="en-GB" dirty="0" smtClean="0">
                <a:solidFill>
                  <a:srgbClr val="FF0000"/>
                </a:solidFill>
              </a:rPr>
              <a:t>       </a:t>
            </a:r>
          </a:p>
          <a:p>
            <a:pPr lvl="0">
              <a:buSzPct val="25000"/>
            </a:pPr>
            <a:r>
              <a:rPr lang="en-GB" dirty="0" smtClean="0"/>
              <a:t>Document </a:t>
            </a:r>
            <a:r>
              <a:rPr lang="en-GB" dirty="0"/>
              <a:t>name:  </a:t>
            </a:r>
            <a:r>
              <a:rPr lang="en-GB" dirty="0">
                <a:highlight>
                  <a:srgbClr val="FFFF00"/>
                </a:highlight>
              </a:rPr>
              <a:t> </a:t>
            </a:r>
          </a:p>
          <a:p>
            <a:pPr lvl="0">
              <a:buSzPct val="25000"/>
            </a:pPr>
            <a:endParaRPr lang="en-GB" dirty="0"/>
          </a:p>
          <a:p>
            <a:pPr lvl="0">
              <a:buSzPct val="25000"/>
            </a:pPr>
            <a:r>
              <a:rPr lang="en-GB" dirty="0"/>
              <a:t>[Inset online: Marking activity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8903855"/>
      </p:ext>
    </p:extLst>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892829" y="1379914"/>
            <a:ext cx="3507971" cy="4139738"/>
          </a:xfrm>
          <a:prstGeom prst="rect">
            <a:avLst/>
          </a:prstGeom>
          <a:noFill/>
          <a:ln>
            <a:noFill/>
          </a:ln>
        </p:spPr>
        <p:txBody>
          <a:bodyPr lIns="0" tIns="0" rIns="0" bIns="0" anchor="ctr" anchorCtr="0">
            <a:noAutofit/>
          </a:bodyPr>
          <a:lstStyle/>
          <a:p>
            <a:pPr lvl="0" algn="l">
              <a:buSzPct val="25000"/>
            </a:pPr>
            <a:r>
              <a:rPr lang="en-GB" sz="2000" b="1" i="0" u="none" strike="noStrike" cap="none" dirty="0">
                <a:solidFill>
                  <a:schemeClr val="dk2"/>
                </a:solidFill>
                <a:latin typeface="Times New Roman"/>
                <a:ea typeface="Times New Roman"/>
                <a:cs typeface="Times New Roman"/>
                <a:sym typeface="Times New Roman"/>
              </a:rPr>
              <a:t/>
            </a:r>
            <a:br>
              <a:rPr lang="en-GB" sz="2000" b="1" i="0" u="none" strike="noStrike" cap="none" dirty="0">
                <a:solidFill>
                  <a:schemeClr val="dk2"/>
                </a:solidFill>
                <a:latin typeface="Times New Roman"/>
                <a:ea typeface="Times New Roman"/>
                <a:cs typeface="Times New Roman"/>
                <a:sym typeface="Times New Roman"/>
              </a:rPr>
            </a:br>
            <a:r>
              <a:rPr lang="en-GB" sz="2000" b="1" i="0" u="none" strike="noStrike" cap="none" dirty="0">
                <a:solidFill>
                  <a:schemeClr val="dk2"/>
                </a:solidFill>
                <a:latin typeface="Times New Roman"/>
                <a:ea typeface="Times New Roman"/>
                <a:cs typeface="Times New Roman"/>
                <a:sym typeface="Times New Roman"/>
              </a:rPr>
              <a:t/>
            </a:r>
            <a:br>
              <a:rPr lang="en-GB" sz="2000" b="1" i="0" u="none" strike="noStrike" cap="none" dirty="0">
                <a:solidFill>
                  <a:schemeClr val="dk2"/>
                </a:solidFill>
                <a:latin typeface="Times New Roman"/>
                <a:ea typeface="Times New Roman"/>
                <a:cs typeface="Times New Roman"/>
                <a:sym typeface="Times New Roman"/>
              </a:rPr>
            </a:br>
            <a:r>
              <a:rPr lang="en-GB" sz="2000" dirty="0"/>
              <a:t>Both</a:t>
            </a:r>
            <a:r>
              <a:rPr lang="en-GB" sz="2000" b="1" i="0" u="none" strike="noStrike" cap="none" dirty="0">
                <a:solidFill>
                  <a:schemeClr val="dk2"/>
                </a:solidFill>
                <a:latin typeface="Times New Roman"/>
                <a:ea typeface="Times New Roman"/>
                <a:cs typeface="Times New Roman"/>
                <a:sym typeface="Times New Roman"/>
              </a:rPr>
              <a:t> of these scripts were placed in Level 2; one at the top of the Level, the other in the middle of the Level. </a:t>
            </a:r>
            <a:br>
              <a:rPr lang="en-GB" sz="2000" b="1" i="0" u="none" strike="noStrike" cap="none" dirty="0">
                <a:solidFill>
                  <a:schemeClr val="dk2"/>
                </a:solidFill>
                <a:latin typeface="Times New Roman"/>
                <a:ea typeface="Times New Roman"/>
                <a:cs typeface="Times New Roman"/>
                <a:sym typeface="Times New Roman"/>
              </a:rPr>
            </a:br>
            <a:r>
              <a:rPr lang="en-GB" sz="2000" b="1" i="0" u="none" strike="noStrike" cap="none" dirty="0">
                <a:solidFill>
                  <a:schemeClr val="dk2"/>
                </a:solidFill>
                <a:latin typeface="Times New Roman"/>
                <a:ea typeface="Times New Roman"/>
                <a:cs typeface="Times New Roman"/>
                <a:sym typeface="Times New Roman"/>
              </a:rPr>
              <a:t/>
            </a:r>
            <a:br>
              <a:rPr lang="en-GB" sz="2000" b="1" i="0" u="none" strike="noStrike" cap="none" dirty="0">
                <a:solidFill>
                  <a:schemeClr val="dk2"/>
                </a:solidFill>
                <a:latin typeface="Times New Roman"/>
                <a:ea typeface="Times New Roman"/>
                <a:cs typeface="Times New Roman"/>
                <a:sym typeface="Times New Roman"/>
              </a:rPr>
            </a:br>
            <a:r>
              <a:rPr lang="en-GB" sz="2000" b="1" i="0" u="none" strike="noStrike" cap="none" dirty="0">
                <a:solidFill>
                  <a:schemeClr val="dk2"/>
                </a:solidFill>
                <a:latin typeface="Times New Roman"/>
                <a:ea typeface="Times New Roman"/>
                <a:cs typeface="Times New Roman"/>
                <a:sym typeface="Times New Roman"/>
              </a:rPr>
              <a:t>Which of the two scripts you just read deserves the higher mark?  What differentiates the two scripts? </a:t>
            </a:r>
            <a:br>
              <a:rPr lang="en-GB" sz="2000" b="1" i="0" u="none" strike="noStrike" cap="none" dirty="0">
                <a:solidFill>
                  <a:schemeClr val="dk2"/>
                </a:solidFill>
                <a:latin typeface="Times New Roman"/>
                <a:ea typeface="Times New Roman"/>
                <a:cs typeface="Times New Roman"/>
                <a:sym typeface="Times New Roman"/>
              </a:rPr>
            </a:br>
            <a:r>
              <a:rPr lang="en-GB" sz="2000" b="1" i="0" u="none" strike="noStrike" cap="none" dirty="0">
                <a:solidFill>
                  <a:schemeClr val="dk2"/>
                </a:solidFill>
                <a:latin typeface="Times New Roman"/>
                <a:ea typeface="Times New Roman"/>
                <a:cs typeface="Times New Roman"/>
                <a:sym typeface="Times New Roman"/>
              </a:rPr>
              <a:t/>
            </a:r>
            <a:br>
              <a:rPr lang="en-GB" sz="2000" b="1" i="0" u="none" strike="noStrike" cap="none" dirty="0">
                <a:solidFill>
                  <a:schemeClr val="dk2"/>
                </a:solidFill>
                <a:latin typeface="Times New Roman"/>
                <a:ea typeface="Times New Roman"/>
                <a:cs typeface="Times New Roman"/>
                <a:sym typeface="Times New Roman"/>
              </a:rPr>
            </a:br>
            <a:r>
              <a:rPr lang="en-GB" sz="1800" i="1" dirty="0">
                <a:solidFill>
                  <a:srgbClr val="007FA3"/>
                </a:solidFill>
              </a:rPr>
              <a:t>Please respond (</a:t>
            </a:r>
            <a:r>
              <a:rPr lang="en-GB" sz="1800" dirty="0">
                <a:solidFill>
                  <a:srgbClr val="007FA3"/>
                </a:solidFill>
              </a:rPr>
              <a:t>briefly!) </a:t>
            </a:r>
            <a:r>
              <a:rPr lang="en-GB" sz="1800" i="1" dirty="0">
                <a:solidFill>
                  <a:srgbClr val="007FA3"/>
                </a:solidFill>
              </a:rPr>
              <a:t>using the ‘chat’ function.</a:t>
            </a:r>
            <a:r>
              <a:rPr lang="en-GB" sz="3400" b="1" i="0" u="none" strike="noStrike" cap="none" dirty="0">
                <a:solidFill>
                  <a:schemeClr val="dk2"/>
                </a:solidFill>
                <a:latin typeface="Times New Roman"/>
                <a:ea typeface="Times New Roman"/>
                <a:cs typeface="Times New Roman"/>
                <a:sym typeface="Times New Roman"/>
              </a:rPr>
              <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359234209"/>
      </p:ext>
    </p:extLst>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599"/>
            <a:ext cx="6956743" cy="1096874"/>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Feedback on the marking activity</a:t>
            </a:r>
          </a:p>
        </p:txBody>
      </p:sp>
      <p:sp>
        <p:nvSpPr>
          <p:cNvPr id="432" name="Shape 432"/>
          <p:cNvSpPr txBox="1">
            <a:spLocks noGrp="1"/>
          </p:cNvSpPr>
          <p:nvPr>
            <p:ph type="body" idx="1"/>
          </p:nvPr>
        </p:nvSpPr>
        <p:spPr>
          <a:xfrm>
            <a:off x="542924" y="1704975"/>
            <a:ext cx="7553671" cy="4413192"/>
          </a:xfrm>
          <a:prstGeom prst="rect">
            <a:avLst/>
          </a:prstGeom>
          <a:noFill/>
          <a:ln>
            <a:noFill/>
          </a:ln>
        </p:spPr>
        <p:txBody>
          <a:bodyPr lIns="0" tIns="0" rIns="0" bIns="0" anchor="t" anchorCtr="0">
            <a:noAutofit/>
          </a:bodyPr>
          <a:lstStyle/>
          <a:p>
            <a:pPr lvl="0">
              <a:buSzPct val="25000"/>
            </a:pPr>
            <a:r>
              <a:rPr lang="en-GB" b="1" i="1" dirty="0">
                <a:solidFill>
                  <a:schemeClr val="dk2"/>
                </a:solidFill>
                <a:latin typeface="Times New Roman"/>
                <a:ea typeface="Times New Roman"/>
                <a:cs typeface="Times New Roman"/>
                <a:sym typeface="Times New Roman"/>
              </a:rPr>
              <a:t>Which of the two scripts you just read deserves the higher mark?  What differentiates the two scripts?</a:t>
            </a:r>
          </a:p>
          <a:p>
            <a:pPr lvl="0">
              <a:buSzPct val="25000"/>
            </a:pPr>
            <a:endParaRPr lang="en-GB" sz="1600" b="1" i="0" u="none" strike="noStrike" cap="none" dirty="0">
              <a:solidFill>
                <a:schemeClr val="dk2"/>
              </a:solidFill>
              <a:latin typeface="Times New Roman"/>
              <a:cs typeface="Times New Roman"/>
              <a:sym typeface="Times New Roman"/>
            </a:endParaRPr>
          </a:p>
          <a:p>
            <a:pPr lvl="0">
              <a:buSzPct val="25000"/>
            </a:pPr>
            <a:r>
              <a:rPr lang="en-GB" sz="1600" i="0" u="none" strike="noStrike" cap="none" dirty="0" smtClean="0">
                <a:solidFill>
                  <a:schemeClr val="dk2"/>
                </a:solidFill>
                <a:latin typeface="Times New Roman"/>
                <a:cs typeface="Times New Roman"/>
                <a:sym typeface="Times New Roman"/>
              </a:rPr>
              <a:t>Script 7  </a:t>
            </a:r>
            <a:r>
              <a:rPr lang="en-GB" dirty="0">
                <a:solidFill>
                  <a:schemeClr val="dk2"/>
                </a:solidFill>
                <a:latin typeface="Times New Roman"/>
                <a:cs typeface="Times New Roman"/>
                <a:sym typeface="Times New Roman"/>
              </a:rPr>
              <a:t>scored 8 marks, at the top of Level 2. For the first two pages it seems likelier to be heading for a Level 3 score but the final page and a half is entirely unfocused, veering between obvious, speculative, and mistaken comments.  There are some spelling issues but this is not the reason for failing to reach Level 3.</a:t>
            </a:r>
          </a:p>
          <a:p>
            <a:pPr lvl="0">
              <a:buSzPct val="25000"/>
            </a:pPr>
            <a:endParaRPr lang="en-GB" dirty="0">
              <a:solidFill>
                <a:schemeClr val="dk2"/>
              </a:solidFill>
              <a:latin typeface="Times New Roman"/>
              <a:cs typeface="Times New Roman"/>
              <a:sym typeface="Times New Roman"/>
            </a:endParaRPr>
          </a:p>
          <a:p>
            <a:pPr>
              <a:buSzPct val="25000"/>
            </a:pPr>
            <a:r>
              <a:rPr lang="en-GB" dirty="0" smtClean="0">
                <a:solidFill>
                  <a:schemeClr val="dk2"/>
                </a:solidFill>
                <a:latin typeface="Times New Roman"/>
                <a:cs typeface="Times New Roman"/>
                <a:sym typeface="Times New Roman"/>
              </a:rPr>
              <a:t>Script 8 </a:t>
            </a:r>
            <a:r>
              <a:rPr lang="en-GB" dirty="0">
                <a:solidFill>
                  <a:schemeClr val="dk2"/>
                </a:solidFill>
                <a:latin typeface="Times New Roman"/>
                <a:cs typeface="Times New Roman"/>
                <a:sym typeface="Times New Roman"/>
              </a:rPr>
              <a:t>script scored 6 marks, and is in mid-Level 2. It begins unpromisingly, which off-the-peg comments about fans of the author; the idea that a secondary audience is people moving to London is fanciful. Mid-answer, it makes a number of routine points about the crafting of childlike and parental voices. But it concludes feebly, claiming the author is bitter throughout – strongly suggesting that the candidate had not read the whole text, but rather had feature spotted, paragraph by paragraph and in running out of time, missed the concluding paragraph’s far more positive tone.</a:t>
            </a:r>
            <a:r>
              <a:rPr lang="en-GB" dirty="0">
                <a:solidFill>
                  <a:schemeClr val="dk2"/>
                </a:solidFill>
                <a:highlight>
                  <a:srgbClr val="FFFF00"/>
                </a:highlight>
                <a:latin typeface="Times New Roman"/>
                <a:cs typeface="Times New Roman"/>
                <a:sym typeface="Times New Roman"/>
              </a:rPr>
              <a:t> </a:t>
            </a:r>
            <a:endParaRPr lang="en-GB" b="1" dirty="0">
              <a:solidFill>
                <a:schemeClr val="dk2"/>
              </a:solidFill>
              <a:latin typeface="Times New Roman"/>
              <a:cs typeface="Times New Roman"/>
              <a:sym typeface="Times New Roman"/>
            </a:endParaRPr>
          </a:p>
          <a:p>
            <a:pPr lvl="0">
              <a:buSzPct val="25000"/>
            </a:pPr>
            <a:endParaRPr lang="en-GB" b="1" dirty="0">
              <a:solidFill>
                <a:schemeClr val="dk2"/>
              </a:solidFill>
              <a:latin typeface="Times New Roman"/>
              <a:cs typeface="Times New Roman"/>
              <a:sym typeface="Times New Roman"/>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16879053"/>
      </p:ext>
    </p:extLst>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30000" y="2277687"/>
            <a:ext cx="4283999" cy="2626821"/>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SECTION B</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Comparison of two literary texts</a:t>
            </a:r>
          </a:p>
        </p:txBody>
      </p:sp>
    </p:spTree>
    <p:extLst>
      <p:ext uri="{BB962C8B-B14F-4D97-AF65-F5344CB8AC3E}">
        <p14:creationId xmlns:p14="http://schemas.microsoft.com/office/powerpoint/2010/main" val="2116192032"/>
      </p:ext>
    </p:extLst>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 SCHEME</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Section B</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40" name="Shape 440"/>
          <p:cNvSpPr txBox="1">
            <a:spLocks noGrp="1"/>
          </p:cNvSpPr>
          <p:nvPr>
            <p:ph type="body" idx="1"/>
          </p:nvPr>
        </p:nvSpPr>
        <p:spPr>
          <a:xfrm>
            <a:off x="542925" y="1809750"/>
            <a:ext cx="6496049" cy="3992534"/>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2"/>
              </a:buClr>
              <a:buSzPct val="100000"/>
              <a:buNone/>
            </a:pPr>
            <a:r>
              <a:rPr lang="en-GB" sz="1600" i="0" u="none" strike="noStrike" cap="none" dirty="0">
                <a:solidFill>
                  <a:srgbClr val="000000"/>
                </a:solidFill>
                <a:latin typeface="Arial"/>
                <a:ea typeface="Arial"/>
                <a:cs typeface="Arial"/>
                <a:sym typeface="Arial"/>
              </a:rPr>
              <a:t>Please refer to the LEVEL DESCRIPTOR GRIDS on </a:t>
            </a:r>
            <a:r>
              <a:rPr lang="en-GB" sz="1600" i="0" u="none" strike="noStrike" cap="none" dirty="0">
                <a:solidFill>
                  <a:srgbClr val="FF0000"/>
                </a:solidFill>
                <a:latin typeface="Arial"/>
                <a:ea typeface="Arial"/>
                <a:cs typeface="Arial"/>
                <a:sym typeface="Arial"/>
              </a:rPr>
              <a:t>page 23 of the Mark Scheme. </a:t>
            </a:r>
          </a:p>
          <a:p>
            <a:pPr marL="238125" marR="0" lvl="0" indent="-238125" algn="l" rtl="0">
              <a:lnSpc>
                <a:spcPct val="118750"/>
              </a:lnSpc>
              <a:spcBef>
                <a:spcPts val="0"/>
              </a:spcBef>
              <a:spcAft>
                <a:spcPts val="0"/>
              </a:spcAft>
              <a:buClr>
                <a:schemeClr val="dk2"/>
              </a:buClr>
              <a:buSzPct val="100000"/>
              <a:buFont typeface="Times New Roman"/>
              <a:buAutoNum type="arabicPeriod"/>
            </a:pPr>
            <a:endParaRPr lang="en-GB" b="0" dirty="0">
              <a:solidFill>
                <a:srgbClr val="FF0000"/>
              </a:solidFill>
            </a:endParaRPr>
          </a:p>
          <a:p>
            <a:pPr marL="238125" marR="0" lvl="0" indent="-238125" algn="l" rtl="0">
              <a:lnSpc>
                <a:spcPct val="118750"/>
              </a:lnSpc>
              <a:spcBef>
                <a:spcPts val="0"/>
              </a:spcBef>
              <a:spcAft>
                <a:spcPts val="0"/>
              </a:spcAft>
              <a:buClr>
                <a:schemeClr val="dk2"/>
              </a:buClr>
              <a:buSzPct val="100000"/>
              <a:buFont typeface="Times New Roman"/>
              <a:buAutoNum type="arabicPeriod"/>
            </a:pPr>
            <a:r>
              <a:rPr lang="en-GB" b="0" dirty="0">
                <a:solidFill>
                  <a:schemeClr val="tx1"/>
                </a:solidFill>
              </a:rPr>
              <a:t>The four AOs are no longer awarded individual marks. The score is a holistic evaluation of the AO achievement across all four objectives. The June 2017 markers reported universally that the new marking grids function effectively.</a:t>
            </a:r>
          </a:p>
          <a:p>
            <a:pPr marL="238125" marR="0" lvl="0" indent="-238125" algn="l" rtl="0">
              <a:lnSpc>
                <a:spcPct val="118750"/>
              </a:lnSpc>
              <a:spcBef>
                <a:spcPts val="0"/>
              </a:spcBef>
              <a:spcAft>
                <a:spcPts val="0"/>
              </a:spcAft>
              <a:buClr>
                <a:schemeClr val="dk2"/>
              </a:buClr>
              <a:buSzPct val="100000"/>
              <a:buFont typeface="Times New Roman"/>
              <a:buAutoNum type="arabicPeriod"/>
            </a:pPr>
            <a:endParaRPr lang="en-GB" sz="1600" b="0" i="0" u="none" strike="noStrike" cap="none" dirty="0">
              <a:solidFill>
                <a:schemeClr val="tx1"/>
              </a:solidFill>
              <a:latin typeface="Arial"/>
              <a:ea typeface="Arial"/>
              <a:cs typeface="Arial"/>
              <a:sym typeface="Arial"/>
            </a:endParaRPr>
          </a:p>
          <a:p>
            <a:pPr marL="342900" marR="0" lvl="0" indent="-342900" algn="l" rtl="0">
              <a:lnSpc>
                <a:spcPct val="118750"/>
              </a:lnSpc>
              <a:spcBef>
                <a:spcPts val="0"/>
              </a:spcBef>
              <a:spcAft>
                <a:spcPts val="0"/>
              </a:spcAft>
              <a:buClr>
                <a:schemeClr val="dk2"/>
              </a:buClr>
              <a:buSzPct val="100000"/>
              <a:buAutoNum type="arabicPeriod" startAt="2"/>
            </a:pPr>
            <a:r>
              <a:rPr lang="en-GB" b="0" dirty="0">
                <a:solidFill>
                  <a:schemeClr val="tx1"/>
                </a:solidFill>
              </a:rPr>
              <a:t>As per the Examiners’ Report, there are key features of the MS</a:t>
            </a:r>
          </a:p>
          <a:p>
            <a:pPr marL="0" marR="0" lvl="0" indent="0" algn="l" rtl="0">
              <a:lnSpc>
                <a:spcPct val="118750"/>
              </a:lnSpc>
              <a:spcBef>
                <a:spcPts val="0"/>
              </a:spcBef>
              <a:spcAft>
                <a:spcPts val="0"/>
              </a:spcAft>
              <a:buClr>
                <a:schemeClr val="dk2"/>
              </a:buClr>
              <a:buSzPct val="100000"/>
              <a:buNone/>
            </a:pPr>
            <a:r>
              <a:rPr lang="en-GB" b="0" dirty="0">
                <a:solidFill>
                  <a:schemeClr val="tx1"/>
                </a:solidFill>
              </a:rPr>
              <a:t>      worthy of further highlighting …</a:t>
            </a:r>
          </a:p>
          <a:p>
            <a:pPr marL="0" marR="0" lvl="0" indent="0" algn="l" rtl="0">
              <a:lnSpc>
                <a:spcPct val="118750"/>
              </a:lnSpc>
              <a:spcBef>
                <a:spcPts val="0"/>
              </a:spcBef>
              <a:spcAft>
                <a:spcPts val="0"/>
              </a:spcAft>
              <a:buClr>
                <a:schemeClr val="dk2"/>
              </a:buClr>
              <a:buSzPct val="100000"/>
              <a:buNone/>
            </a:pPr>
            <a:r>
              <a:rPr lang="en-GB" b="0" dirty="0">
                <a:solidFill>
                  <a:schemeClr val="tx1"/>
                </a:solidFill>
              </a:rPr>
              <a:t> </a:t>
            </a:r>
          </a:p>
        </p:txBody>
      </p:sp>
      <p:sp>
        <p:nvSpPr>
          <p:cNvPr id="441" name="Shape 44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29</a:t>
            </a:fld>
            <a:endParaRPr lang="en-GB" sz="800" b="1">
              <a:solidFill>
                <a:schemeClr val="lt2"/>
              </a:solidFill>
              <a:latin typeface="Arial"/>
              <a:ea typeface="Arial"/>
              <a:cs typeface="Arial"/>
              <a:sym typeface="Arial"/>
            </a:endParaRP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4485823" y="1332225"/>
            <a:ext cx="4334326" cy="393450"/>
          </a:xfrm>
          <a:prstGeom prst="rect">
            <a:avLst/>
          </a:prstGeom>
          <a:noFill/>
          <a:ln>
            <a:noFill/>
          </a:ln>
        </p:spPr>
        <p:txBody>
          <a:bodyPr lIns="0" tIns="0" rIns="0" bIns="0" anchor="b" anchorCtr="0">
            <a:noAutofit/>
          </a:bodyPr>
          <a:lstStyle/>
          <a:p>
            <a:pPr lvl="0">
              <a:buSzPct val="25000"/>
            </a:pPr>
            <a:r>
              <a:rPr lang="en-GB" dirty="0"/>
              <a:t>Aims and Objectives</a:t>
            </a:r>
          </a:p>
        </p:txBody>
      </p:sp>
      <p:sp>
        <p:nvSpPr>
          <p:cNvPr id="250" name="Shape 250"/>
          <p:cNvSpPr txBox="1">
            <a:spLocks noGrp="1"/>
          </p:cNvSpPr>
          <p:nvPr>
            <p:ph type="body" idx="1"/>
          </p:nvPr>
        </p:nvSpPr>
        <p:spPr>
          <a:xfrm>
            <a:off x="4508500" y="2000250"/>
            <a:ext cx="4102100" cy="3543300"/>
          </a:xfrm>
          <a:prstGeom prst="rect">
            <a:avLst/>
          </a:prstGeom>
          <a:noFill/>
          <a:ln>
            <a:noFill/>
          </a:ln>
        </p:spPr>
        <p:txBody>
          <a:bodyPr lIns="0" tIns="0" rIns="0" bIns="0" anchor="t" anchorCtr="0">
            <a:noAutofit/>
          </a:bodyPr>
          <a:lstStyle/>
          <a:p>
            <a:pPr lvl="0">
              <a:lnSpc>
                <a:spcPct val="100000"/>
              </a:lnSpc>
              <a:spcAft>
                <a:spcPts val="0"/>
              </a:spcAft>
              <a:buClr>
                <a:schemeClr val="dk2"/>
              </a:buClr>
              <a:buSzPct val="25000"/>
            </a:pPr>
            <a:r>
              <a:rPr lang="en-GB" sz="1800" dirty="0">
                <a:solidFill>
                  <a:schemeClr val="bg2"/>
                </a:solidFill>
                <a:latin typeface="Verdana" panose="020B0604030504040204" pitchFamily="34" charset="0"/>
                <a:ea typeface="Verdana" panose="020B0604030504040204" pitchFamily="34" charset="0"/>
                <a:cs typeface="Verdana" panose="020B0604030504040204" pitchFamily="34" charset="0"/>
                <a:sym typeface="Times New Roman"/>
              </a:rPr>
              <a:t>1.  To review and interpret the mark scheme for this unit  </a:t>
            </a:r>
            <a:endParaRPr lang="en-GB" sz="1800" dirty="0">
              <a:solidFill>
                <a:schemeClr val="bg2"/>
              </a:solidFill>
              <a:latin typeface="Verdana" panose="020B0604030504040204" pitchFamily="34" charset="0"/>
              <a:ea typeface="Verdana" panose="020B0604030504040204" pitchFamily="34" charset="0"/>
              <a:cs typeface="Verdana" panose="020B0604030504040204" pitchFamily="34" charset="0"/>
            </a:endParaRPr>
          </a:p>
          <a:p>
            <a:pPr lvl="0">
              <a:lnSpc>
                <a:spcPct val="100000"/>
              </a:lnSpc>
              <a:spcAft>
                <a:spcPts val="0"/>
              </a:spcAft>
              <a:buClr>
                <a:schemeClr val="dk2"/>
              </a:buClr>
              <a:buSzPct val="25000"/>
            </a:pPr>
            <a:endParaRPr lang="en-IE" sz="1800" i="0" u="none" strike="noStrike" cap="none" dirty="0">
              <a:solidFill>
                <a:schemeClr val="bg2"/>
              </a:solidFill>
              <a:latin typeface="Verdana" panose="020B0604030504040204" pitchFamily="34" charset="0"/>
              <a:ea typeface="Verdana" panose="020B0604030504040204" pitchFamily="34" charset="0"/>
              <a:cs typeface="Verdana" panose="020B0604030504040204" pitchFamily="34" charset="0"/>
              <a:sym typeface="Arial"/>
            </a:endParaRPr>
          </a:p>
          <a:p>
            <a:pPr marL="0" lvl="0" indent="0">
              <a:lnSpc>
                <a:spcPct val="100000"/>
              </a:lnSpc>
              <a:spcAft>
                <a:spcPts val="0"/>
              </a:spcAft>
              <a:buClr>
                <a:schemeClr val="dk2"/>
              </a:buClr>
              <a:buSzPct val="25000"/>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2.  To look closely at salient points</a:t>
            </a:r>
          </a:p>
          <a:p>
            <a:pPr marL="342900" lvl="0" indent="-342900">
              <a:lnSpc>
                <a:spcPct val="100000"/>
              </a:lnSpc>
              <a:spcAft>
                <a:spcPts val="0"/>
              </a:spcAft>
              <a:buClr>
                <a:schemeClr val="dk2"/>
              </a:buClr>
              <a:buSzPct val="25000"/>
              <a:buAutoNum type="arabicPeriod" startAt="2"/>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 in the Examiners’ Report</a:t>
            </a:r>
          </a:p>
          <a:p>
            <a:pPr lvl="0">
              <a:lnSpc>
                <a:spcPct val="100000"/>
              </a:lnSpc>
              <a:spcAft>
                <a:spcPts val="0"/>
              </a:spcAft>
              <a:buClr>
                <a:schemeClr val="dk2"/>
              </a:buClr>
              <a:buSzPct val="25000"/>
              <a:buAutoNum type="arabicPeriod" startAt="2"/>
            </a:pPr>
            <a:endParaRPr lang="en-IE" sz="1800" i="0" u="none" strike="noStrike" cap="none" dirty="0">
              <a:solidFill>
                <a:schemeClr val="bg2"/>
              </a:solidFill>
              <a:latin typeface="Verdana" panose="020B0604030504040204" pitchFamily="34" charset="0"/>
              <a:ea typeface="Verdana" panose="020B0604030504040204" pitchFamily="34" charset="0"/>
              <a:cs typeface="Verdana" panose="020B0604030504040204" pitchFamily="34" charset="0"/>
              <a:sym typeface="Arial"/>
            </a:endParaRPr>
          </a:p>
          <a:p>
            <a:pPr marL="0" lvl="0" indent="0">
              <a:lnSpc>
                <a:spcPct val="100000"/>
              </a:lnSpc>
              <a:spcAft>
                <a:spcPts val="0"/>
              </a:spcAft>
              <a:buClr>
                <a:schemeClr val="dk2"/>
              </a:buClr>
              <a:buSzPct val="25000"/>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3.  To identify success criteria</a:t>
            </a:r>
          </a:p>
          <a:p>
            <a:pPr marL="342900" lvl="0" indent="-342900">
              <a:lnSpc>
                <a:spcPct val="100000"/>
              </a:lnSpc>
              <a:spcAft>
                <a:spcPts val="0"/>
              </a:spcAft>
              <a:buClr>
                <a:schemeClr val="dk2"/>
              </a:buClr>
              <a:buSzPct val="25000"/>
              <a:buAutoNum type="arabicPeriod" startAt="3"/>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from a review of samples of both very successful and less successful responses from the 2017 series</a:t>
            </a:r>
            <a:endParaRPr sz="1800" i="0" u="none" strike="noStrike" cap="none" dirty="0">
              <a:solidFill>
                <a:schemeClr val="bg2"/>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251" name="Shape 25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3</a:t>
            </a:fld>
            <a:endParaRPr lang="en-GB" sz="800" b="1" i="0" u="none" strike="noStrike" cap="none">
              <a:solidFill>
                <a:schemeClr val="lt2"/>
              </a:solidFill>
              <a:latin typeface="Arial"/>
              <a:ea typeface="Arial"/>
              <a:cs typeface="Arial"/>
              <a:sym typeface="Arial"/>
            </a:endParaRPr>
          </a:p>
        </p:txBody>
      </p:sp>
      <p:cxnSp>
        <p:nvCxnSpPr>
          <p:cNvPr id="252" name="Shape 252"/>
          <p:cNvCxnSpPr/>
          <p:nvPr/>
        </p:nvCxnSpPr>
        <p:spPr>
          <a:xfrm>
            <a:off x="4502150" y="1846791"/>
            <a:ext cx="4114800" cy="0"/>
          </a:xfrm>
          <a:prstGeom prst="straightConnector1">
            <a:avLst/>
          </a:prstGeom>
          <a:noFill/>
          <a:ln w="9525" cap="flat" cmpd="sng">
            <a:solidFill>
              <a:schemeClr val="dk2"/>
            </a:solidFill>
            <a:prstDash val="solid"/>
            <a:round/>
            <a:headEnd type="none" w="med" len="med"/>
            <a:tailEnd type="none" w="med" len="med"/>
          </a:ln>
        </p:spPr>
      </p:cxnSp>
      <p:sp>
        <p:nvSpPr>
          <p:cNvPr id="260" name="Shape 260"/>
          <p:cNvSpPr txBox="1"/>
          <p:nvPr/>
        </p:nvSpPr>
        <p:spPr>
          <a:xfrm>
            <a:off x="1393204" y="161925"/>
            <a:ext cx="2249014"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r>
              <a:rPr lang="en-GB" sz="700" b="0" i="0" u="none" strike="noStrike" cap="none">
                <a:solidFill>
                  <a:srgbClr val="000000"/>
                </a:solidFill>
                <a:latin typeface="Arial"/>
                <a:ea typeface="Arial"/>
                <a:cs typeface="Arial"/>
                <a:sym typeface="Arial"/>
              </a:rPr>
              <a:t>Image by Photographer’s Name (Credit in black type) or </a:t>
            </a:r>
          </a:p>
          <a:p>
            <a:pPr marL="0" marR="0" lvl="0" indent="0" algn="r" rtl="0">
              <a:lnSpc>
                <a:spcPct val="128571"/>
              </a:lnSpc>
              <a:spcBef>
                <a:spcPts val="0"/>
              </a:spcBef>
              <a:buSzPct val="25000"/>
              <a:buNone/>
            </a:pPr>
            <a:r>
              <a:rPr lang="en-GB" sz="700" b="0" i="0" u="none" strike="noStrike" cap="none">
                <a:solidFill>
                  <a:srgbClr val="FFFFFF"/>
                </a:solidFill>
                <a:latin typeface="Arial"/>
                <a:ea typeface="Arial"/>
                <a:cs typeface="Arial"/>
                <a:sym typeface="Arial"/>
              </a:rPr>
              <a:t>Image by Photographer’s Name (Credit in white type)</a:t>
            </a:r>
          </a:p>
        </p:txBody>
      </p:sp>
      <p:pic>
        <p:nvPicPr>
          <p:cNvPr id="5" name="Picture Placeholder 4"/>
          <p:cNvPicPr>
            <a:picLocks noGrp="1" noChangeAspect="1"/>
          </p:cNvPicPr>
          <p:nvPr>
            <p:ph type="pic" idx="2"/>
          </p:nvPr>
        </p:nvPicPr>
        <p:blipFill>
          <a:blip r:embed="rId3">
            <a:extLst>
              <a:ext uri="{28A0092B-C50C-407E-A947-70E740481C1C}">
                <a14:useLocalDpi xmlns:a14="http://schemas.microsoft.com/office/drawing/2010/main" val="0"/>
              </a:ext>
            </a:extLst>
          </a:blip>
          <a:srcRect l="21736" r="21736"/>
          <a:stretch>
            <a:fillRect/>
          </a:stretch>
        </p:blipFill>
        <p:spPr/>
      </p:pic>
    </p:spTree>
    <p:extLst>
      <p:ext uri="{BB962C8B-B14F-4D97-AF65-F5344CB8AC3E}">
        <p14:creationId xmlns:p14="http://schemas.microsoft.com/office/powerpoint/2010/main" val="2882597971"/>
      </p:ext>
    </p:extLst>
  </p:cSld>
  <p:clrMapOvr>
    <a:masterClrMapping/>
  </p:clrMapOvr>
  <p:transition spd="slow">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 SCHEME</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Section B (continued)</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40" name="Shape 440"/>
          <p:cNvSpPr txBox="1">
            <a:spLocks noGrp="1"/>
          </p:cNvSpPr>
          <p:nvPr>
            <p:ph type="body" idx="1"/>
          </p:nvPr>
        </p:nvSpPr>
        <p:spPr>
          <a:xfrm>
            <a:off x="542925" y="1809749"/>
            <a:ext cx="7786428" cy="4208665"/>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2"/>
              </a:buClr>
              <a:buSzPct val="100000"/>
              <a:buNone/>
            </a:pPr>
            <a:r>
              <a:rPr lang="en-GB" b="0" dirty="0">
                <a:solidFill>
                  <a:schemeClr val="tx1"/>
                </a:solidFill>
              </a:rPr>
              <a:t>AO1: the use of ‘concepts, methods, terminology’ is a feature of successful answers. An integrated lang-lit approach is required (not just ‘literary’ terms for Section B)</a:t>
            </a:r>
          </a:p>
          <a:p>
            <a:pPr marL="0" marR="0" lvl="0" indent="0" algn="l" rtl="0">
              <a:lnSpc>
                <a:spcPct val="118750"/>
              </a:lnSpc>
              <a:spcBef>
                <a:spcPts val="0"/>
              </a:spcBef>
              <a:spcAft>
                <a:spcPts val="0"/>
              </a:spcAft>
              <a:buClr>
                <a:schemeClr val="dk2"/>
              </a:buClr>
              <a:buSzPct val="100000"/>
              <a:buNone/>
            </a:pPr>
            <a:endParaRPr lang="en-GB" b="0" dirty="0">
              <a:solidFill>
                <a:schemeClr val="tx1"/>
              </a:solidFill>
            </a:endParaRPr>
          </a:p>
          <a:p>
            <a:pPr marL="0" marR="0" lvl="0" indent="0" algn="l" rtl="0">
              <a:lnSpc>
                <a:spcPct val="118750"/>
              </a:lnSpc>
              <a:spcBef>
                <a:spcPts val="0"/>
              </a:spcBef>
              <a:spcAft>
                <a:spcPts val="0"/>
              </a:spcAft>
              <a:buClr>
                <a:schemeClr val="dk2"/>
              </a:buClr>
              <a:buSzPct val="100000"/>
              <a:buNone/>
            </a:pPr>
            <a:r>
              <a:rPr lang="en-GB" b="0" dirty="0">
                <a:solidFill>
                  <a:schemeClr val="tx1"/>
                </a:solidFill>
              </a:rPr>
              <a:t>AO2: the writer’s craft must be acknowledged and analysed: treat poetry as poetry, or investigate the stagecraft of dramatic productions, or be alert to fictional methodology. </a:t>
            </a:r>
          </a:p>
          <a:p>
            <a:pPr marL="0" marR="0" lvl="0" indent="0" algn="l" rtl="0">
              <a:lnSpc>
                <a:spcPct val="118750"/>
              </a:lnSpc>
              <a:spcBef>
                <a:spcPts val="0"/>
              </a:spcBef>
              <a:spcAft>
                <a:spcPts val="0"/>
              </a:spcAft>
              <a:buClr>
                <a:schemeClr val="dk2"/>
              </a:buClr>
              <a:buSzPct val="100000"/>
              <a:buNone/>
            </a:pPr>
            <a:r>
              <a:rPr lang="en-GB" b="0" dirty="0">
                <a:solidFill>
                  <a:schemeClr val="tx1"/>
                </a:solidFill>
              </a:rPr>
              <a:t> </a:t>
            </a:r>
          </a:p>
          <a:p>
            <a:pPr marL="0" marR="0" lvl="0" indent="0" algn="l" rtl="0">
              <a:lnSpc>
                <a:spcPct val="118750"/>
              </a:lnSpc>
              <a:spcBef>
                <a:spcPts val="0"/>
              </a:spcBef>
              <a:spcAft>
                <a:spcPts val="0"/>
              </a:spcAft>
              <a:buClr>
                <a:schemeClr val="dk2"/>
              </a:buClr>
              <a:buSzPct val="100000"/>
              <a:buNone/>
            </a:pPr>
            <a:r>
              <a:rPr lang="en-GB" b="0" dirty="0">
                <a:solidFill>
                  <a:schemeClr val="tx1"/>
                </a:solidFill>
              </a:rPr>
              <a:t>AO3: many candidates needed to better balance contexts of production and reception. (In 2017, production very much dominated). However, a lesser amount of relevant context will always be preferred to copious amounts of irrelevant material.</a:t>
            </a:r>
          </a:p>
          <a:p>
            <a:pPr marL="0" marR="0" lvl="0" indent="0" algn="l" rtl="0">
              <a:lnSpc>
                <a:spcPct val="118750"/>
              </a:lnSpc>
              <a:spcBef>
                <a:spcPts val="0"/>
              </a:spcBef>
              <a:spcAft>
                <a:spcPts val="0"/>
              </a:spcAft>
              <a:buClr>
                <a:schemeClr val="dk2"/>
              </a:buClr>
              <a:buSzPct val="100000"/>
              <a:buNone/>
            </a:pPr>
            <a:endParaRPr lang="en-GB" b="0" dirty="0">
              <a:solidFill>
                <a:schemeClr val="tx1"/>
              </a:solidFill>
            </a:endParaRPr>
          </a:p>
          <a:p>
            <a:pPr marL="0" marR="0" lvl="0" indent="0" algn="l" rtl="0">
              <a:lnSpc>
                <a:spcPct val="118750"/>
              </a:lnSpc>
              <a:spcBef>
                <a:spcPts val="0"/>
              </a:spcBef>
              <a:spcAft>
                <a:spcPts val="0"/>
              </a:spcAft>
              <a:buClr>
                <a:schemeClr val="dk2"/>
              </a:buClr>
              <a:buSzPct val="100000"/>
              <a:buNone/>
            </a:pPr>
            <a:r>
              <a:rPr lang="en-GB" b="0" dirty="0">
                <a:solidFill>
                  <a:schemeClr val="tx1"/>
                </a:solidFill>
              </a:rPr>
              <a:t>AO4:  there are many possible points of comparison and contrast, but comparing salient features of AO1, or AO2 or AO3 will generally be preferred to superficial similarities/differences of ‘plot’ or loose usage of the question terms (e.g. Q7, “There are also social constraints in </a:t>
            </a:r>
            <a:r>
              <a:rPr lang="en-GB" b="0" i="1" dirty="0">
                <a:solidFill>
                  <a:schemeClr val="tx1"/>
                </a:solidFill>
              </a:rPr>
              <a:t>Othello </a:t>
            </a:r>
            <a:r>
              <a:rPr lang="en-GB" b="0" dirty="0">
                <a:solidFill>
                  <a:schemeClr val="tx1"/>
                </a:solidFill>
              </a:rPr>
              <a:t>…”.</a:t>
            </a:r>
          </a:p>
        </p:txBody>
      </p:sp>
      <p:sp>
        <p:nvSpPr>
          <p:cNvPr id="441" name="Shape 44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729808842"/>
      </p:ext>
    </p:extLst>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3E1B30F-14DF-46AD-8FA4-2460A4E81276}"/>
              </a:ext>
            </a:extLst>
          </p:cNvPr>
          <p:cNvSpPr>
            <a:spLocks noGrp="1"/>
          </p:cNvSpPr>
          <p:nvPr>
            <p:ph type="title"/>
          </p:nvPr>
        </p:nvSpPr>
        <p:spPr>
          <a:xfrm>
            <a:off x="541337" y="417599"/>
            <a:ext cx="7355754" cy="2109470"/>
          </a:xfrm>
        </p:spPr>
        <p:txBody>
          <a:bodyPr/>
          <a:lstStyle/>
          <a:p>
            <a:r>
              <a:rPr lang="en-IE" dirty="0"/>
              <a:t>The Question Paper – Section B Question 5</a:t>
            </a:r>
            <a:br>
              <a:rPr lang="en-IE" dirty="0"/>
            </a:br>
            <a:r>
              <a:rPr lang="en-IE" dirty="0"/>
              <a:t>‘Encounters’</a:t>
            </a:r>
          </a:p>
        </p:txBody>
      </p:sp>
      <p:sp>
        <p:nvSpPr>
          <p:cNvPr id="3" name="Text Placeholder 2">
            <a:extLst>
              <a:ext uri="{FF2B5EF4-FFF2-40B4-BE49-F238E27FC236}">
                <a16:creationId xmlns="" xmlns:a16="http://schemas.microsoft.com/office/drawing/2014/main" id="{7CB3BB95-E7AF-4E4C-9EEB-E956B6AD6628}"/>
              </a:ext>
            </a:extLst>
          </p:cNvPr>
          <p:cNvSpPr>
            <a:spLocks noGrp="1"/>
          </p:cNvSpPr>
          <p:nvPr>
            <p:ph type="body" idx="1"/>
          </p:nvPr>
        </p:nvSpPr>
        <p:spPr>
          <a:xfrm>
            <a:off x="542925" y="3607724"/>
            <a:ext cx="6496049" cy="1983451"/>
          </a:xfrm>
        </p:spPr>
        <p:txBody>
          <a:bodyPr/>
          <a:lstStyle/>
          <a:p>
            <a:pPr marL="101600" indent="0">
              <a:buNone/>
            </a:pPr>
            <a:endParaRPr lang="en-IE" dirty="0"/>
          </a:p>
          <a:p>
            <a:pPr marL="101600" indent="0">
              <a:buNone/>
            </a:pPr>
            <a:r>
              <a:rPr lang="en-IE" dirty="0"/>
              <a:t>insert </a:t>
            </a:r>
            <a:r>
              <a:rPr lang="en-IE" dirty="0">
                <a:solidFill>
                  <a:srgbClr val="FF0000"/>
                </a:solidFill>
              </a:rPr>
              <a:t>Page 14 of the Question Paper here</a:t>
            </a:r>
          </a:p>
          <a:p>
            <a:endParaRPr lang="en-IE" dirty="0">
              <a:solidFill>
                <a:srgbClr val="FF0000"/>
              </a:solidFill>
            </a:endParaRPr>
          </a:p>
          <a:p>
            <a:pPr marL="101600" indent="0">
              <a:buNone/>
            </a:pPr>
            <a:endParaRPr lang="en-IE" dirty="0"/>
          </a:p>
        </p:txBody>
      </p:sp>
      <p:sp>
        <p:nvSpPr>
          <p:cNvPr id="4" name="Slide Number Placeholder 3">
            <a:extLst>
              <a:ext uri="{FF2B5EF4-FFF2-40B4-BE49-F238E27FC236}">
                <a16:creationId xmlns="" xmlns:a16="http://schemas.microsoft.com/office/drawing/2014/main" id="{1CC16FDA-2DB1-43ED-9EEF-30FE426D8266}"/>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781491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3E1B30F-14DF-46AD-8FA4-2460A4E81276}"/>
              </a:ext>
            </a:extLst>
          </p:cNvPr>
          <p:cNvSpPr>
            <a:spLocks noGrp="1"/>
          </p:cNvSpPr>
          <p:nvPr>
            <p:ph type="title"/>
          </p:nvPr>
        </p:nvSpPr>
        <p:spPr>
          <a:xfrm>
            <a:off x="541337" y="417599"/>
            <a:ext cx="7355754" cy="2109470"/>
          </a:xfrm>
        </p:spPr>
        <p:txBody>
          <a:bodyPr/>
          <a:lstStyle/>
          <a:p>
            <a:r>
              <a:rPr lang="en-IE" dirty="0"/>
              <a:t>The Question Paper – Section B Question 6</a:t>
            </a:r>
            <a:br>
              <a:rPr lang="en-IE" dirty="0"/>
            </a:br>
            <a:r>
              <a:rPr lang="en-IE" dirty="0"/>
              <a:t>‘Crossing Boundaries’</a:t>
            </a:r>
          </a:p>
        </p:txBody>
      </p:sp>
      <p:sp>
        <p:nvSpPr>
          <p:cNvPr id="3" name="Text Placeholder 2">
            <a:extLst>
              <a:ext uri="{FF2B5EF4-FFF2-40B4-BE49-F238E27FC236}">
                <a16:creationId xmlns="" xmlns:a16="http://schemas.microsoft.com/office/drawing/2014/main" id="{7CB3BB95-E7AF-4E4C-9EEB-E956B6AD6628}"/>
              </a:ext>
            </a:extLst>
          </p:cNvPr>
          <p:cNvSpPr>
            <a:spLocks noGrp="1"/>
          </p:cNvSpPr>
          <p:nvPr>
            <p:ph type="body" idx="1"/>
          </p:nvPr>
        </p:nvSpPr>
        <p:spPr>
          <a:xfrm>
            <a:off x="542925" y="3607724"/>
            <a:ext cx="6496049" cy="1983451"/>
          </a:xfrm>
        </p:spPr>
        <p:txBody>
          <a:bodyPr/>
          <a:lstStyle/>
          <a:p>
            <a:pPr marL="101600" indent="0">
              <a:buNone/>
            </a:pPr>
            <a:endParaRPr lang="en-IE" dirty="0"/>
          </a:p>
          <a:p>
            <a:pPr marL="101600" indent="0">
              <a:buNone/>
            </a:pPr>
            <a:r>
              <a:rPr lang="en-IE" dirty="0"/>
              <a:t>insert </a:t>
            </a:r>
            <a:r>
              <a:rPr lang="en-IE" dirty="0">
                <a:solidFill>
                  <a:srgbClr val="FF0000"/>
                </a:solidFill>
              </a:rPr>
              <a:t>Page 15 of the Question Paper here</a:t>
            </a:r>
          </a:p>
          <a:p>
            <a:endParaRPr lang="en-IE" dirty="0">
              <a:solidFill>
                <a:srgbClr val="FF0000"/>
              </a:solidFill>
            </a:endParaRPr>
          </a:p>
          <a:p>
            <a:pPr marL="101600" indent="0">
              <a:buNone/>
            </a:pPr>
            <a:endParaRPr lang="en-IE" dirty="0"/>
          </a:p>
        </p:txBody>
      </p:sp>
      <p:sp>
        <p:nvSpPr>
          <p:cNvPr id="4" name="Slide Number Placeholder 3">
            <a:extLst>
              <a:ext uri="{FF2B5EF4-FFF2-40B4-BE49-F238E27FC236}">
                <a16:creationId xmlns="" xmlns:a16="http://schemas.microsoft.com/office/drawing/2014/main" id="{1CC16FDA-2DB1-43ED-9EEF-30FE426D8266}"/>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052709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buSzPct val="25000"/>
            </a:pPr>
            <a:r>
              <a:rPr lang="en-GB" dirty="0"/>
              <a:t>SECTION B  Student Response  Candidates who did well  #1</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94559"/>
            <a:ext cx="5052763" cy="2712991"/>
          </a:xfrm>
          <a:prstGeom prst="rect">
            <a:avLst/>
          </a:prstGeom>
          <a:noFill/>
          <a:ln>
            <a:noFill/>
          </a:ln>
        </p:spPr>
        <p:txBody>
          <a:bodyPr lIns="0" tIns="0" rIns="0" bIns="0" anchor="t" anchorCtr="0">
            <a:noAutofit/>
          </a:bodyPr>
          <a:lstStyle/>
          <a:p>
            <a:r>
              <a:rPr lang="en-GB" altLang="en-US" dirty="0">
                <a:latin typeface="Arial" panose="020B0604020202020204" pitchFamily="34" charset="0"/>
                <a:cs typeface="Arial" panose="020B0604020202020204" pitchFamily="34" charset="0"/>
              </a:rPr>
              <a:t>Student </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Question: </a:t>
            </a:r>
            <a:r>
              <a:rPr lang="en-GB" altLang="en-US" dirty="0">
                <a:solidFill>
                  <a:srgbClr val="FF0000"/>
                </a:solidFill>
                <a:latin typeface="Arial" panose="020B0604020202020204" pitchFamily="34" charset="0"/>
                <a:cs typeface="Arial" panose="020B0604020202020204" pitchFamily="34" charset="0"/>
              </a:rPr>
              <a:t>              </a:t>
            </a:r>
            <a:r>
              <a:rPr lang="en-GB" altLang="en-US" dirty="0" smtClean="0">
                <a:solidFill>
                  <a:srgbClr val="FF0000"/>
                </a:solidFill>
                <a:latin typeface="Arial" panose="020B0604020202020204" pitchFamily="34" charset="0"/>
                <a:cs typeface="Arial" panose="020B0604020202020204" pitchFamily="34" charset="0"/>
              </a:rPr>
              <a:t>Script 9</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Document ID:         </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Document name</a:t>
            </a:r>
            <a:r>
              <a:rPr lang="en-GB" altLang="en-US" dirty="0">
                <a:solidFill>
                  <a:srgbClr val="FF0000"/>
                </a:solidFill>
                <a:latin typeface="Arial" panose="020B0604020202020204" pitchFamily="34" charset="0"/>
                <a:cs typeface="Arial" panose="020B0604020202020204" pitchFamily="34" charset="0"/>
              </a:rPr>
              <a:t>:    </a:t>
            </a:r>
          </a:p>
          <a:p>
            <a:endParaRPr lang="en-GB" altLang="en-US" dirty="0">
              <a:solidFill>
                <a:srgbClr val="FF0000"/>
              </a:solidFill>
              <a:latin typeface="Arial" panose="020B0604020202020204" pitchFamily="34" charset="0"/>
              <a:cs typeface="Arial" panose="020B0604020202020204" pitchFamily="34" charset="0"/>
            </a:endParaRPr>
          </a:p>
          <a:p>
            <a:endParaRPr lang="en-GB" altLang="en-US" dirty="0">
              <a:solidFill>
                <a:srgbClr val="FF0000"/>
              </a:solidFill>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93167227"/>
      </p:ext>
    </p:extLst>
  </p:cSld>
  <p:clrMapOvr>
    <a:masterClrMapping/>
  </p:clrMapOvr>
  <p:transitio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buSzPct val="25000"/>
            </a:pPr>
            <a:r>
              <a:rPr lang="en-GB" dirty="0"/>
              <a:t>SECTION B   Student Response  – Candidates who did well  #2</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61309"/>
            <a:ext cx="5052763" cy="2746242"/>
          </a:xfrm>
          <a:prstGeom prst="rect">
            <a:avLst/>
          </a:prstGeom>
          <a:noFill/>
          <a:ln>
            <a:noFill/>
          </a:ln>
        </p:spPr>
        <p:txBody>
          <a:bodyPr lIns="0" tIns="0" rIns="0" bIns="0" anchor="t" anchorCtr="0">
            <a:noAutofit/>
          </a:bodyPr>
          <a:lstStyle/>
          <a:p>
            <a:r>
              <a:rPr lang="en-GB" altLang="en-US" dirty="0">
                <a:latin typeface="Arial" panose="020B0604020202020204" pitchFamily="34" charset="0"/>
                <a:cs typeface="Arial" panose="020B0604020202020204" pitchFamily="34" charset="0"/>
              </a:rPr>
              <a:t>Student </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Question: </a:t>
            </a:r>
            <a:r>
              <a:rPr lang="en-GB" altLang="en-US" dirty="0">
                <a:solidFill>
                  <a:srgbClr val="FF0000"/>
                </a:solidFill>
                <a:latin typeface="Arial" panose="020B0604020202020204" pitchFamily="34" charset="0"/>
                <a:cs typeface="Arial" panose="020B0604020202020204" pitchFamily="34" charset="0"/>
              </a:rPr>
              <a:t>            </a:t>
            </a:r>
            <a:r>
              <a:rPr lang="en-GB" altLang="en-US" dirty="0" smtClean="0">
                <a:solidFill>
                  <a:srgbClr val="FF0000"/>
                </a:solidFill>
                <a:latin typeface="Arial" panose="020B0604020202020204" pitchFamily="34" charset="0"/>
                <a:cs typeface="Arial" panose="020B0604020202020204" pitchFamily="34" charset="0"/>
              </a:rPr>
              <a:t>Script 10</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Document ID:       </a:t>
            </a:r>
            <a:endParaRPr lang="en-GB" altLang="en-US" dirty="0">
              <a:solidFill>
                <a:srgbClr val="FF0000"/>
              </a:solidFill>
              <a:highlight>
                <a:srgbClr val="FFFF00"/>
              </a:highlight>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Document name</a:t>
            </a:r>
            <a:r>
              <a:rPr lang="en-GB" altLang="en-US" dirty="0">
                <a:solidFill>
                  <a:srgbClr val="FF0000"/>
                </a:solidFill>
                <a:latin typeface="Arial" panose="020B0604020202020204" pitchFamily="34" charset="0"/>
                <a:cs typeface="Arial" panose="020B0604020202020204" pitchFamily="34" charset="0"/>
              </a:rPr>
              <a:t>:  </a:t>
            </a:r>
          </a:p>
          <a:p>
            <a:endParaRPr lang="en-GB" altLang="en-US" dirty="0">
              <a:solidFill>
                <a:srgbClr val="FF0000"/>
              </a:solidFill>
              <a:latin typeface="Arial" panose="020B0604020202020204" pitchFamily="34" charset="0"/>
              <a:cs typeface="Arial" panose="020B0604020202020204" pitchFamily="34" charset="0"/>
            </a:endParaRPr>
          </a:p>
          <a:p>
            <a:endParaRPr lang="en-GB" altLang="en-US" dirty="0">
              <a:solidFill>
                <a:srgbClr val="FF0000"/>
              </a:solidFill>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34</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317760910"/>
      </p:ext>
    </p:extLst>
  </p:cSld>
  <p:clrMapOvr>
    <a:masterClrMapping/>
  </p:clrMapOvr>
  <p:transitio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US" altLang="en-US" dirty="0"/>
              <a:t>Why Candidates did well - Summary</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1266826"/>
            <a:ext cx="7024585" cy="4552084"/>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1"/>
              </a:buClr>
              <a:buSzPct val="25000"/>
              <a:buFont typeface="Arial"/>
              <a:buNone/>
            </a:pPr>
            <a:r>
              <a:rPr lang="en-GB" dirty="0" smtClean="0"/>
              <a:t>Script 9</a:t>
            </a:r>
            <a:r>
              <a:rPr lang="en-GB" sz="1600" b="0" i="0" u="none" strike="noStrike" cap="none" dirty="0" smtClean="0">
                <a:solidFill>
                  <a:srgbClr val="000000"/>
                </a:solidFill>
                <a:latin typeface="Arial"/>
                <a:ea typeface="Arial"/>
                <a:cs typeface="Arial"/>
                <a:sym typeface="Arial"/>
              </a:rPr>
              <a:t> </a:t>
            </a:r>
            <a:r>
              <a:rPr lang="en-GB" sz="1600" b="0" i="0" u="none" strike="noStrike" cap="none" dirty="0">
                <a:solidFill>
                  <a:srgbClr val="000000"/>
                </a:solidFill>
                <a:latin typeface="Arial"/>
                <a:ea typeface="Arial"/>
                <a:cs typeface="Arial"/>
                <a:sym typeface="Arial"/>
              </a:rPr>
              <a:t>is especially impressive in its AO1 and AO2 work – it is replete with relevant terminology to advance its analysis. The AO4 work is well handled for the most part also – </a:t>
            </a:r>
            <a:r>
              <a:rPr lang="en-GB" dirty="0"/>
              <a:t>though in this regard there is a better fit with the Level 4 descriptor (‘analyses connections’) rather than Level 5 (‘evaluates’). The AO3 contextual work is also not quite of the calibre of the lang-lit analysis. But this answer proves that with outstanding lang-lit analysis, it is possible to score highly – it was awarded 26 – even if not all AOs are evenly achieved.</a:t>
            </a:r>
            <a:endParaRPr lang="en-GB" sz="1600" b="0" i="0" u="none" strike="noStrike" cap="none" dirty="0">
              <a:solidFill>
                <a:srgbClr val="000000"/>
              </a:solidFill>
              <a:latin typeface="Arial"/>
              <a:ea typeface="Arial"/>
              <a:cs typeface="Arial"/>
              <a:sym typeface="Arial"/>
            </a:endParaRPr>
          </a:p>
          <a:p>
            <a:pPr marL="0" marR="0" lvl="0" indent="0" algn="l" rtl="0">
              <a:lnSpc>
                <a:spcPct val="118750"/>
              </a:lnSpc>
              <a:spcBef>
                <a:spcPts val="0"/>
              </a:spcBef>
              <a:spcAft>
                <a:spcPts val="0"/>
              </a:spcAft>
              <a:buClr>
                <a:schemeClr val="dk1"/>
              </a:buClr>
              <a:buSzPct val="25000"/>
              <a:buFont typeface="Arial"/>
              <a:buNone/>
            </a:pPr>
            <a:endParaRPr lang="en-GB" dirty="0">
              <a:highlight>
                <a:srgbClr val="FFFF00"/>
              </a:highlight>
            </a:endParaRPr>
          </a:p>
          <a:p>
            <a:pPr marL="0" marR="0" lvl="0" indent="0" algn="l" rtl="0">
              <a:lnSpc>
                <a:spcPct val="118750"/>
              </a:lnSpc>
              <a:spcBef>
                <a:spcPts val="0"/>
              </a:spcBef>
              <a:spcAft>
                <a:spcPts val="0"/>
              </a:spcAft>
              <a:buClr>
                <a:schemeClr val="dk1"/>
              </a:buClr>
              <a:buSzPct val="25000"/>
              <a:buFont typeface="Arial"/>
              <a:buNone/>
            </a:pPr>
            <a:r>
              <a:rPr lang="en-GB" dirty="0" smtClean="0"/>
              <a:t>Script 10</a:t>
            </a:r>
            <a:r>
              <a:rPr lang="en-GB" sz="1600" b="0" i="0" u="none" strike="noStrike" cap="none" dirty="0" smtClean="0">
                <a:solidFill>
                  <a:srgbClr val="000000"/>
                </a:solidFill>
                <a:latin typeface="Arial"/>
                <a:ea typeface="Arial"/>
                <a:cs typeface="Arial"/>
                <a:sym typeface="Arial"/>
              </a:rPr>
              <a:t> </a:t>
            </a:r>
            <a:r>
              <a:rPr lang="en-GB" sz="1600" b="0" i="0" u="none" strike="noStrike" cap="none" dirty="0">
                <a:solidFill>
                  <a:srgbClr val="000000"/>
                </a:solidFill>
                <a:latin typeface="Arial"/>
                <a:ea typeface="Arial"/>
                <a:cs typeface="Arial"/>
                <a:sym typeface="Arial"/>
              </a:rPr>
              <a:t>is almost as good as the Q3 above at AO1 and AO2 analysis but is better able to contextualise, with pertinent comments on political and biographical factors in the texts’ production. There is comparatively little on reception, however – a widespread feature of the June 2017 series. Again, AO4 comparisons do not quite have the Level 5 quality of being “evaluative” but overall, this is a very successful response meriting clear Level 5 overall</a:t>
            </a: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974828536"/>
      </p:ext>
    </p:extLst>
  </p:cSld>
  <p:clrMapOvr>
    <a:masterClrMapping/>
  </p:clrMapOvr>
  <p:transition spd="slow">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672978" cy="1310997"/>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Marking Activity: </a:t>
            </a:r>
            <a:br>
              <a:rPr lang="en-GB" sz="3400" b="1" i="0" u="none" strike="noStrike" cap="none" dirty="0">
                <a:solidFill>
                  <a:schemeClr val="dk2"/>
                </a:solidFill>
                <a:latin typeface="Times New Roman"/>
                <a:ea typeface="Times New Roman"/>
                <a:cs typeface="Times New Roman"/>
                <a:sym typeface="Times New Roman"/>
              </a:rPr>
            </a:br>
            <a:r>
              <a:rPr lang="en-GB" sz="2800" b="1" i="0" u="none" strike="noStrike" cap="none" dirty="0">
                <a:solidFill>
                  <a:schemeClr val="dk2"/>
                </a:solidFill>
                <a:latin typeface="Times New Roman"/>
                <a:ea typeface="Times New Roman"/>
                <a:cs typeface="Times New Roman"/>
                <a:sym typeface="Times New Roman"/>
              </a:rPr>
              <a:t>Q7 and Q8  Candidates who did well</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36</a:t>
            </a:fld>
            <a:endParaRPr lang="en-GB" sz="800" b="1">
              <a:solidFill>
                <a:schemeClr val="lt2"/>
              </a:solidFill>
              <a:latin typeface="Arial"/>
              <a:ea typeface="Arial"/>
              <a:cs typeface="Arial"/>
              <a:sym typeface="Arial"/>
            </a:endParaRPr>
          </a:p>
        </p:txBody>
      </p:sp>
      <p:sp>
        <p:nvSpPr>
          <p:cNvPr id="6" name="Shape 363"/>
          <p:cNvSpPr txBox="1">
            <a:spLocks noGrp="1"/>
          </p:cNvSpPr>
          <p:nvPr>
            <p:ph type="body" idx="1"/>
          </p:nvPr>
        </p:nvSpPr>
        <p:spPr>
          <a:xfrm>
            <a:off x="539997" y="2044931"/>
            <a:ext cx="6692076" cy="3574472"/>
          </a:xfrm>
          <a:prstGeom prst="rect">
            <a:avLst/>
          </a:prstGeom>
          <a:noFill/>
          <a:ln>
            <a:noFill/>
          </a:ln>
        </p:spPr>
        <p:txBody>
          <a:bodyPr lIns="0" tIns="0" rIns="0" bIns="0" anchor="t" anchorCtr="0">
            <a:noAutofit/>
          </a:bodyPr>
          <a:lstStyle/>
          <a:p>
            <a:pPr lvl="0">
              <a:buSzPct val="25000"/>
            </a:pPr>
            <a:r>
              <a:rPr lang="en-GB" dirty="0"/>
              <a:t>Student response </a:t>
            </a:r>
          </a:p>
          <a:p>
            <a:pPr lvl="0">
              <a:buSzPct val="25000"/>
            </a:pPr>
            <a:r>
              <a:rPr lang="en-GB" dirty="0"/>
              <a:t>Question:                 </a:t>
            </a:r>
            <a:r>
              <a:rPr lang="en-GB" dirty="0" smtClean="0">
                <a:solidFill>
                  <a:srgbClr val="FF0000"/>
                </a:solidFill>
              </a:rPr>
              <a:t>Script 11                  </a:t>
            </a:r>
            <a:endParaRPr lang="en-GB" dirty="0">
              <a:solidFill>
                <a:srgbClr val="FF0000"/>
              </a:solidFill>
            </a:endParaRPr>
          </a:p>
          <a:p>
            <a:pPr lvl="0">
              <a:buSzPct val="25000"/>
            </a:pPr>
            <a:r>
              <a:rPr lang="en-GB" dirty="0"/>
              <a:t>Document ID:          </a:t>
            </a:r>
            <a:endParaRPr lang="en-GB" dirty="0">
              <a:solidFill>
                <a:srgbClr val="FF0000"/>
              </a:solidFill>
            </a:endParaRPr>
          </a:p>
          <a:p>
            <a:pPr lvl="0">
              <a:buSzPct val="25000"/>
            </a:pPr>
            <a:r>
              <a:rPr lang="en-GB" dirty="0"/>
              <a:t>Document name:  </a:t>
            </a:r>
          </a:p>
          <a:p>
            <a:pPr lvl="0">
              <a:buSzPct val="25000"/>
            </a:pPr>
            <a:endParaRPr lang="en-GB" dirty="0"/>
          </a:p>
          <a:p>
            <a:pPr lvl="0">
              <a:buSzPct val="25000"/>
            </a:pPr>
            <a:r>
              <a:rPr lang="en-GB" dirty="0"/>
              <a:t>Student response X</a:t>
            </a:r>
          </a:p>
          <a:p>
            <a:pPr lvl="0">
              <a:buSzPct val="25000"/>
            </a:pPr>
            <a:r>
              <a:rPr lang="en-GB" dirty="0"/>
              <a:t>Question:                    </a:t>
            </a:r>
            <a:r>
              <a:rPr lang="en-GB" dirty="0" smtClean="0">
                <a:solidFill>
                  <a:srgbClr val="FF0000"/>
                </a:solidFill>
              </a:rPr>
              <a:t>Script 12</a:t>
            </a:r>
            <a:endParaRPr lang="en-GB" dirty="0">
              <a:solidFill>
                <a:srgbClr val="FF0000"/>
              </a:solidFill>
            </a:endParaRPr>
          </a:p>
          <a:p>
            <a:pPr lvl="0">
              <a:buSzPct val="25000"/>
            </a:pPr>
            <a:r>
              <a:rPr lang="en-GB" dirty="0"/>
              <a:t>Document ID:              </a:t>
            </a:r>
            <a:endParaRPr lang="en-GB" dirty="0">
              <a:solidFill>
                <a:srgbClr val="FF0000"/>
              </a:solidFill>
            </a:endParaRPr>
          </a:p>
          <a:p>
            <a:pPr lvl="0">
              <a:buSzPct val="25000"/>
            </a:pPr>
            <a:r>
              <a:rPr lang="en-GB" dirty="0"/>
              <a:t>Document name:</a:t>
            </a:r>
          </a:p>
          <a:p>
            <a:pPr lvl="0">
              <a:buSzPct val="25000"/>
            </a:pPr>
            <a:endParaRPr lang="en-GB" dirty="0"/>
          </a:p>
          <a:p>
            <a:pPr lvl="0">
              <a:buSzPct val="25000"/>
            </a:pPr>
            <a:endParaRPr lang="en-GB" dirty="0"/>
          </a:p>
          <a:p>
            <a:pPr lvl="0">
              <a:buSzPct val="25000"/>
            </a:pPr>
            <a:r>
              <a:rPr lang="en-GB" dirty="0"/>
              <a:t>[Inset online: Marking activity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413907646"/>
      </p:ext>
    </p:extLst>
  </p:cSld>
  <p:clrMapOvr>
    <a:masterClrMapping/>
  </p:clrMapOvr>
  <p:transition spd="slow">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180407"/>
            <a:ext cx="4283999" cy="4372495"/>
          </a:xfrm>
          <a:prstGeom prst="rect">
            <a:avLst/>
          </a:prstGeom>
          <a:noFill/>
          <a:ln>
            <a:noFill/>
          </a:ln>
        </p:spPr>
        <p:txBody>
          <a:bodyPr lIns="0" tIns="0" rIns="0" bIns="0" anchor="ctr" anchorCtr="0">
            <a:noAutofit/>
          </a:bodyPr>
          <a:lstStyle/>
          <a:p>
            <a:pPr marL="0" marR="0" lvl="0" indent="0" rtl="0">
              <a:lnSpc>
                <a:spcPct val="105882"/>
              </a:lnSpc>
              <a:spcBef>
                <a:spcPts val="0"/>
              </a:spcBef>
              <a:buClr>
                <a:schemeClr val="dk2"/>
              </a:buClr>
              <a:buSzPct val="25000"/>
              <a:buFont typeface="Times New Roman"/>
              <a:buNone/>
            </a:pPr>
            <a:r>
              <a:rPr lang="en-GB" sz="2800" dirty="0"/>
              <a:t>How do the marking activity scripts compare with the Q7/Q8 </a:t>
            </a:r>
            <a:br>
              <a:rPr lang="en-GB" sz="2800" dirty="0"/>
            </a:br>
            <a:r>
              <a:rPr lang="en-GB" sz="2800" dirty="0"/>
              <a:t>exemplars? </a:t>
            </a:r>
            <a:br>
              <a:rPr lang="en-GB" sz="2800" dirty="0"/>
            </a:br>
            <a:r>
              <a:rPr lang="en-GB" sz="2800" dirty="0"/>
              <a:t/>
            </a:r>
            <a:br>
              <a:rPr lang="en-GB" sz="2800" dirty="0"/>
            </a:br>
            <a:r>
              <a:rPr lang="en-GB" sz="2800" dirty="0"/>
              <a:t> Better, worse, or similar? </a:t>
            </a:r>
            <a:r>
              <a:rPr lang="en-GB" sz="2800" dirty="0">
                <a:highlight>
                  <a:srgbClr val="FFFF00"/>
                </a:highlight>
              </a:rPr>
              <a:t> </a:t>
            </a:r>
            <a:endParaRPr lang="en-GB" sz="2800" b="1" i="0" u="none" strike="noStrike" cap="none" dirty="0">
              <a:solidFill>
                <a:schemeClr val="dk2"/>
              </a:solidFill>
              <a:highlight>
                <a:srgbClr val="FFFF00"/>
              </a:highlight>
              <a:latin typeface="Times New Roman"/>
              <a:ea typeface="Times New Roman"/>
              <a:cs typeface="Times New Roman"/>
              <a:sym typeface="Times New Roman"/>
            </a:endParaRPr>
          </a:p>
        </p:txBody>
      </p:sp>
    </p:spTree>
    <p:extLst>
      <p:ext uri="{BB962C8B-B14F-4D97-AF65-F5344CB8AC3E}">
        <p14:creationId xmlns:p14="http://schemas.microsoft.com/office/powerpoint/2010/main" val="1223457832"/>
      </p:ext>
    </p:extLst>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599"/>
            <a:ext cx="6956743" cy="1096874"/>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Feedback on the marking activity</a:t>
            </a:r>
          </a:p>
        </p:txBody>
      </p:sp>
      <p:sp>
        <p:nvSpPr>
          <p:cNvPr id="432" name="Shape 432"/>
          <p:cNvSpPr txBox="1">
            <a:spLocks noGrp="1"/>
          </p:cNvSpPr>
          <p:nvPr>
            <p:ph type="body" idx="1"/>
          </p:nvPr>
        </p:nvSpPr>
        <p:spPr>
          <a:xfrm>
            <a:off x="542924" y="1379913"/>
            <a:ext cx="7954840" cy="4422371"/>
          </a:xfrm>
          <a:prstGeom prst="rect">
            <a:avLst/>
          </a:prstGeom>
          <a:noFill/>
          <a:ln>
            <a:noFill/>
          </a:ln>
        </p:spPr>
        <p:txBody>
          <a:bodyPr lIns="0" tIns="0" rIns="0" bIns="0" anchor="t" anchorCtr="0">
            <a:noAutofit/>
          </a:bodyPr>
          <a:lstStyle/>
          <a:p>
            <a:pPr lvl="0">
              <a:buSzPct val="25000"/>
            </a:pPr>
            <a:r>
              <a:rPr lang="en-GB" b="1" dirty="0"/>
              <a:t>Both of the Marking Activity scripts were scored lower than the exemplar scripts.</a:t>
            </a:r>
          </a:p>
          <a:p>
            <a:pPr lvl="0">
              <a:buSzPct val="25000"/>
            </a:pPr>
            <a:endParaRPr lang="en-GB" dirty="0"/>
          </a:p>
          <a:p>
            <a:pPr lvl="0">
              <a:buSzPct val="25000"/>
            </a:pPr>
            <a:r>
              <a:rPr lang="en-GB" dirty="0"/>
              <a:t>Q7 is less successful than the exemplar because, despite having a wide range of relevant lang-lit terms to help analyse the texts, the answer isn’t always answering the question. It misses some easy points from Wuthering Heights –e.g. the return of Catherine’s ghost – and in ‘London’ and the ‘Maid of Athens’, chooses poems that don’t fit the question. This is, one senses, an able candidate who might more productively have spent less time writing and more time planning. It does enough AO1 and AO2 work to justify a low Level 4 score.</a:t>
            </a:r>
          </a:p>
          <a:p>
            <a:pPr lvl="0">
              <a:buSzPct val="25000"/>
            </a:pPr>
            <a:endParaRPr lang="en-GB" dirty="0"/>
          </a:p>
          <a:p>
            <a:pPr lvl="0">
              <a:buSzPct val="25000"/>
            </a:pPr>
            <a:r>
              <a:rPr lang="en-GB" dirty="0"/>
              <a:t>Q8 (on Dracula/Rossetti) is less good than the exemplar text on </a:t>
            </a:r>
            <a:r>
              <a:rPr lang="en-GB" dirty="0" smtClean="0"/>
              <a:t>Sargasso/North. </a:t>
            </a:r>
            <a:r>
              <a:rPr lang="en-GB" dirty="0"/>
              <a:t>It sticks very closely to the question and makes a range of relevant observations, using a v good range of lang-lit terms. However, few of these terms are specific to poetry specifically, which is a drag on achievement to an extent. Contexts of production are strong, but comparisons need bolstering.  Mid Level 4. </a:t>
            </a:r>
          </a:p>
          <a:p>
            <a:pPr marL="0" marR="0" lvl="0" indent="0" algn="l" rtl="0">
              <a:lnSpc>
                <a:spcPct val="118750"/>
              </a:lnSpc>
              <a:spcBef>
                <a:spcPts val="0"/>
              </a:spcBef>
              <a:spcAft>
                <a:spcPts val="0"/>
              </a:spcAft>
              <a:buClr>
                <a:srgbClr val="000000"/>
              </a:buClr>
              <a:buSzPct val="25000"/>
              <a:buFont typeface="Arial"/>
              <a:buNone/>
            </a:pPr>
            <a:r>
              <a:rPr lang="en-GB" sz="1600" b="0" i="0" u="none" strike="noStrike" cap="none" dirty="0">
                <a:solidFill>
                  <a:srgbClr val="000000"/>
                </a:solidFill>
                <a:highlight>
                  <a:srgbClr val="FFFF00"/>
                </a:highlight>
                <a:latin typeface="Arial"/>
                <a:ea typeface="Arial"/>
                <a:cs typeface="Arial"/>
                <a:sym typeface="Arial"/>
              </a:rPr>
              <a:t> </a:t>
            </a: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981675298"/>
      </p:ext>
    </p:extLst>
  </p:cSld>
  <p:clrMapOvr>
    <a:masterClrMapping/>
  </p:clrMapOvr>
  <p:transition spd="slow">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244495"/>
          </a:xfrm>
          <a:prstGeom prst="rect">
            <a:avLst/>
          </a:prstGeom>
          <a:noFill/>
          <a:ln>
            <a:noFill/>
          </a:ln>
        </p:spPr>
        <p:txBody>
          <a:bodyPr lIns="0" tIns="0" rIns="0" bIns="0" anchor="t" anchorCtr="0">
            <a:noAutofit/>
          </a:bodyPr>
          <a:lstStyle/>
          <a:p>
            <a:pPr lvl="0">
              <a:buSzPct val="25000"/>
            </a:pPr>
            <a:r>
              <a:rPr lang="en-GB" altLang="en-US" dirty="0"/>
              <a:t>Section B   Student Response  – Candidates who didn’t do well #1</a:t>
            </a:r>
            <a:br>
              <a:rPr lang="en-GB" altLang="en-US"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61309"/>
            <a:ext cx="5052763" cy="2746242"/>
          </a:xfrm>
          <a:prstGeom prst="rect">
            <a:avLst/>
          </a:prstGeom>
          <a:noFill/>
          <a:ln>
            <a:noFill/>
          </a:ln>
        </p:spPr>
        <p:txBody>
          <a:bodyPr lIns="0" tIns="0" rIns="0" bIns="0" anchor="t" anchorCtr="0">
            <a:noAutofit/>
          </a:bodyPr>
          <a:lstStyle/>
          <a:p>
            <a:r>
              <a:rPr lang="en-GB" altLang="en-US" dirty="0">
                <a:latin typeface="Arial" panose="020B0604020202020204" pitchFamily="34" charset="0"/>
              </a:rPr>
              <a:t>Student </a:t>
            </a:r>
            <a:endParaRPr lang="en-GB" altLang="en-US" dirty="0">
              <a:solidFill>
                <a:srgbClr val="FF0000"/>
              </a:solidFill>
              <a:latin typeface="Arial" panose="020B0604020202020204" pitchFamily="34" charset="0"/>
            </a:endParaRPr>
          </a:p>
          <a:p>
            <a:r>
              <a:rPr lang="en-GB" altLang="en-US" dirty="0">
                <a:latin typeface="Arial" panose="020B0604020202020204" pitchFamily="34" charset="0"/>
              </a:rPr>
              <a:t>Question: </a:t>
            </a:r>
            <a:r>
              <a:rPr lang="en-GB" altLang="en-US" dirty="0">
                <a:solidFill>
                  <a:srgbClr val="FF0000"/>
                </a:solidFill>
                <a:latin typeface="Arial" panose="020B0604020202020204" pitchFamily="34" charset="0"/>
              </a:rPr>
              <a:t>               </a:t>
            </a:r>
            <a:r>
              <a:rPr lang="en-GB" altLang="en-US" dirty="0" smtClean="0">
                <a:solidFill>
                  <a:srgbClr val="FF0000"/>
                </a:solidFill>
                <a:latin typeface="Arial" panose="020B0604020202020204" pitchFamily="34" charset="0"/>
              </a:rPr>
              <a:t>Script 13 </a:t>
            </a:r>
            <a:endParaRPr lang="en-GB" altLang="en-US" dirty="0">
              <a:solidFill>
                <a:srgbClr val="FF0000"/>
              </a:solidFill>
              <a:latin typeface="Arial" panose="020B0604020202020204" pitchFamily="34" charset="0"/>
            </a:endParaRPr>
          </a:p>
          <a:p>
            <a:r>
              <a:rPr lang="en-GB" altLang="en-US" dirty="0">
                <a:latin typeface="Arial" panose="020B0604020202020204" pitchFamily="34" charset="0"/>
              </a:rPr>
              <a:t>Document ID:         </a:t>
            </a:r>
            <a:endParaRPr lang="en-GB" altLang="en-US" dirty="0">
              <a:solidFill>
                <a:srgbClr val="FF0000"/>
              </a:solidFill>
              <a:latin typeface="Arial" panose="020B0604020202020204" pitchFamily="34" charset="0"/>
            </a:endParaRPr>
          </a:p>
          <a:p>
            <a:r>
              <a:rPr lang="en-GB" altLang="en-US" dirty="0">
                <a:latin typeface="Arial" panose="020B0604020202020204" pitchFamily="34" charset="0"/>
              </a:rPr>
              <a:t>Document name</a:t>
            </a:r>
            <a:r>
              <a:rPr lang="en-GB" altLang="en-US" dirty="0">
                <a:solidFill>
                  <a:srgbClr val="FF0000"/>
                </a:solidFill>
                <a:latin typeface="Arial" panose="020B0604020202020204" pitchFamily="34" charset="0"/>
              </a:rPr>
              <a:t>:    </a:t>
            </a:r>
          </a:p>
          <a:p>
            <a:endParaRPr lang="en-GB" altLang="en-US" dirty="0">
              <a:solidFill>
                <a:srgbClr val="FF0000"/>
              </a:solidFill>
              <a:latin typeface="Arial" panose="020B0604020202020204" pitchFamily="34" charset="0"/>
            </a:endParaRPr>
          </a:p>
          <a:p>
            <a:endParaRPr lang="en-GB" altLang="en-US" dirty="0">
              <a:solidFill>
                <a:srgbClr val="FF0000"/>
              </a:solidFill>
              <a:latin typeface="Arial" panose="020B0604020202020204" pitchFamily="34" charset="0"/>
            </a:endParaRPr>
          </a:p>
          <a:p>
            <a:pPr eaLnBrk="1" hangingPunct="1"/>
            <a:r>
              <a:rPr lang="en-US" altLang="en-US" dirty="0">
                <a:latin typeface="Arial" panose="020B0604020202020204" pitchFamily="34" charset="0"/>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517375398"/>
      </p:ext>
    </p:extLst>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Session Agenda</a:t>
            </a:r>
          </a:p>
        </p:txBody>
      </p:sp>
      <p:sp>
        <p:nvSpPr>
          <p:cNvPr id="323" name="Shape 323"/>
          <p:cNvSpPr txBox="1">
            <a:spLocks noGrp="1"/>
          </p:cNvSpPr>
          <p:nvPr>
            <p:ph type="body" idx="1"/>
          </p:nvPr>
        </p:nvSpPr>
        <p:spPr>
          <a:xfrm>
            <a:off x="539999" y="1400173"/>
            <a:ext cx="6974706" cy="4651491"/>
          </a:xfrm>
          <a:prstGeom prst="rect">
            <a:avLst/>
          </a:prstGeom>
          <a:noFill/>
          <a:ln>
            <a:noFill/>
          </a:ln>
        </p:spPr>
        <p:txBody>
          <a:bodyPr lIns="0" tIns="0" rIns="0" bIns="0" anchor="t" anchorCtr="0">
            <a:noAutofit/>
          </a:bodyPr>
          <a:lstStyle/>
          <a:p>
            <a:pPr marL="495300" lvl="2" indent="0">
              <a:buSzPct val="25000"/>
              <a:buNone/>
            </a:pPr>
            <a:endParaRPr lang="en-GB" dirty="0"/>
          </a:p>
          <a:p>
            <a:pPr marL="495300" lvl="2" indent="0">
              <a:buSzPct val="25000"/>
              <a:buNone/>
            </a:pPr>
            <a:r>
              <a:rPr lang="en-GB" dirty="0"/>
              <a:t>16:10 The examiners’ report: salient points</a:t>
            </a:r>
          </a:p>
          <a:p>
            <a:pPr marL="495300" lvl="2" indent="0">
              <a:buSzPct val="25000"/>
              <a:buNone/>
            </a:pPr>
            <a:endParaRPr lang="en-GB" dirty="0"/>
          </a:p>
          <a:p>
            <a:pPr marL="495300" lvl="2" indent="0">
              <a:buSzPct val="25000"/>
              <a:buNone/>
            </a:pPr>
            <a:r>
              <a:rPr lang="en-GB" dirty="0"/>
              <a:t>16:15  Reviewing </a:t>
            </a:r>
            <a:r>
              <a:rPr lang="en-GB" b="1" dirty="0"/>
              <a:t>Section A</a:t>
            </a:r>
            <a:r>
              <a:rPr lang="en-GB" dirty="0"/>
              <a:t>: the Mark Scheme and Question Paper</a:t>
            </a:r>
          </a:p>
          <a:p>
            <a:pPr marL="495300" lvl="2" indent="0">
              <a:buSzPct val="25000"/>
              <a:buNone/>
            </a:pPr>
            <a:r>
              <a:rPr lang="en-GB" dirty="0"/>
              <a:t>16:20  Sample answers: candidates who did well</a:t>
            </a:r>
          </a:p>
          <a:p>
            <a:pPr marL="495300" lvl="2" indent="0">
              <a:buSzPct val="25000"/>
              <a:buNone/>
            </a:pPr>
            <a:r>
              <a:rPr lang="en-GB" dirty="0"/>
              <a:t>16:30  Marking Exercise</a:t>
            </a:r>
          </a:p>
          <a:p>
            <a:pPr marL="495300" lvl="2" indent="0">
              <a:buSzPct val="25000"/>
              <a:buNone/>
            </a:pPr>
            <a:r>
              <a:rPr lang="en-GB" dirty="0"/>
              <a:t>16:45  Sample answers: candidates who did not do so well</a:t>
            </a:r>
          </a:p>
          <a:p>
            <a:pPr marL="495300" lvl="2" indent="0">
              <a:buSzPct val="25000"/>
              <a:buNone/>
            </a:pPr>
            <a:r>
              <a:rPr lang="en-GB" dirty="0"/>
              <a:t>16:50  Marking Exercise</a:t>
            </a:r>
          </a:p>
          <a:p>
            <a:pPr marL="495300" lvl="2" indent="0">
              <a:buSzPct val="25000"/>
              <a:buNone/>
            </a:pPr>
            <a:endParaRPr lang="en-GB" dirty="0"/>
          </a:p>
          <a:p>
            <a:pPr marL="495300" lvl="2" indent="0">
              <a:buSzPct val="25000"/>
              <a:buNone/>
            </a:pPr>
            <a:r>
              <a:rPr lang="en-GB" dirty="0"/>
              <a:t>17:05  Reviewing </a:t>
            </a:r>
            <a:r>
              <a:rPr lang="en-GB" b="1" dirty="0"/>
              <a:t>Section B</a:t>
            </a:r>
            <a:r>
              <a:rPr lang="en-GB" dirty="0"/>
              <a:t>:  the Mark Scheme and Question Paper</a:t>
            </a:r>
          </a:p>
          <a:p>
            <a:pPr marL="495300" lvl="2" indent="0">
              <a:buSzPct val="25000"/>
              <a:buNone/>
            </a:pPr>
            <a:r>
              <a:rPr lang="en-GB" dirty="0"/>
              <a:t>17:10  Sample answers: candidates who did well</a:t>
            </a:r>
          </a:p>
          <a:p>
            <a:pPr marL="495300" lvl="2" indent="0">
              <a:buSzPct val="25000"/>
              <a:buNone/>
            </a:pPr>
            <a:r>
              <a:rPr lang="en-GB" dirty="0"/>
              <a:t>17:25  Marking Exercise</a:t>
            </a:r>
          </a:p>
          <a:p>
            <a:pPr marL="495300" lvl="2" indent="0">
              <a:buSzPct val="25000"/>
              <a:buNone/>
            </a:pPr>
            <a:r>
              <a:rPr lang="en-GB" dirty="0"/>
              <a:t>17:40  Sample answers: candidates who did not do so well</a:t>
            </a:r>
          </a:p>
          <a:p>
            <a:pPr marL="495300" lvl="2" indent="0">
              <a:buSzPct val="25000"/>
              <a:buNone/>
            </a:pPr>
            <a:r>
              <a:rPr lang="en-GB" dirty="0"/>
              <a:t>17:50  Marking Exercise</a:t>
            </a:r>
          </a:p>
          <a:p>
            <a:pPr marL="495300" lvl="2" indent="0">
              <a:buSzPct val="25000"/>
              <a:buNone/>
            </a:pPr>
            <a:endParaRPr lang="en-GB" dirty="0"/>
          </a:p>
          <a:p>
            <a:pPr marL="495300" lvl="2" indent="0">
              <a:buSzPct val="25000"/>
              <a:buNone/>
            </a:pPr>
            <a:r>
              <a:rPr lang="en-GB" dirty="0"/>
              <a:t>18:00  Finish</a:t>
            </a:r>
          </a:p>
          <a:p>
            <a:pPr marL="495300" lvl="2" indent="0">
              <a:buSzPct val="25000"/>
              <a:buNone/>
            </a:pPr>
            <a:endParaRPr lang="en-GB" dirty="0"/>
          </a:p>
          <a:p>
            <a:pPr marL="495300" lvl="2" indent="0">
              <a:buSzPct val="25000"/>
              <a:buNone/>
            </a:pPr>
            <a:r>
              <a:rPr lang="en-GB" dirty="0"/>
              <a:t>   </a:t>
            </a:r>
          </a:p>
          <a:p>
            <a:pPr marL="495300" lvl="2" indent="0">
              <a:buSzPct val="25000"/>
              <a:buNone/>
            </a:pPr>
            <a:r>
              <a:rPr lang="en-GB" dirty="0"/>
              <a:t>  </a:t>
            </a:r>
          </a:p>
          <a:p>
            <a:pPr marL="495300" lvl="2" indent="0">
              <a:buSzPct val="25000"/>
              <a:buNone/>
            </a:pPr>
            <a:endParaRPr lang="en-GB" dirty="0"/>
          </a:p>
          <a:p>
            <a:pPr marL="495300" lvl="2" indent="0">
              <a:buSzPct val="25000"/>
              <a:buNone/>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152405850"/>
      </p:ext>
    </p:extLst>
  </p:cSld>
  <p:clrMapOvr>
    <a:masterClrMapping/>
  </p:clrMapOvr>
  <p:transition spd="slow">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211245"/>
          </a:xfrm>
          <a:prstGeom prst="rect">
            <a:avLst/>
          </a:prstGeom>
          <a:noFill/>
          <a:ln>
            <a:noFill/>
          </a:ln>
        </p:spPr>
        <p:txBody>
          <a:bodyPr lIns="0" tIns="0" rIns="0" bIns="0" anchor="t" anchorCtr="0">
            <a:noAutofit/>
          </a:bodyPr>
          <a:lstStyle/>
          <a:p>
            <a:pPr lvl="0">
              <a:buSzPct val="25000"/>
            </a:pPr>
            <a:r>
              <a:rPr lang="en-GB" altLang="en-US" dirty="0"/>
              <a:t>Section B  Student Response – Candidates who didn’t do well  #2</a:t>
            </a:r>
            <a:br>
              <a:rPr lang="en-GB" altLang="en-US"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294313"/>
            <a:ext cx="6076934" cy="2613238"/>
          </a:xfrm>
          <a:prstGeom prst="rect">
            <a:avLst/>
          </a:prstGeom>
          <a:noFill/>
          <a:ln>
            <a:noFill/>
          </a:ln>
        </p:spPr>
        <p:txBody>
          <a:bodyPr lIns="0" tIns="0" rIns="0" bIns="0" anchor="t" anchorCtr="0">
            <a:noAutofit/>
          </a:bodyPr>
          <a:lstStyle/>
          <a:p>
            <a:r>
              <a:rPr lang="en-GB" altLang="en-US" dirty="0">
                <a:latin typeface="Arial" panose="020B0604020202020204" pitchFamily="34" charset="0"/>
              </a:rPr>
              <a:t>Student </a:t>
            </a:r>
            <a:r>
              <a:rPr lang="en-GB" altLang="en-US" dirty="0">
                <a:solidFill>
                  <a:srgbClr val="FF0000"/>
                </a:solidFill>
                <a:latin typeface="Arial" panose="020B0604020202020204" pitchFamily="34" charset="0"/>
              </a:rPr>
              <a:t>             </a:t>
            </a:r>
          </a:p>
          <a:p>
            <a:r>
              <a:rPr lang="en-GB" altLang="en-US" dirty="0">
                <a:latin typeface="Arial" panose="020B0604020202020204" pitchFamily="34" charset="0"/>
              </a:rPr>
              <a:t>Question: </a:t>
            </a:r>
            <a:r>
              <a:rPr lang="en-GB" altLang="en-US" dirty="0">
                <a:solidFill>
                  <a:srgbClr val="FF0000"/>
                </a:solidFill>
                <a:latin typeface="Arial" panose="020B0604020202020204" pitchFamily="34" charset="0"/>
              </a:rPr>
              <a:t>            </a:t>
            </a:r>
            <a:r>
              <a:rPr lang="en-GB" altLang="en-US" dirty="0" smtClean="0">
                <a:solidFill>
                  <a:srgbClr val="FF0000"/>
                </a:solidFill>
                <a:latin typeface="Arial" panose="020B0604020202020204" pitchFamily="34" charset="0"/>
              </a:rPr>
              <a:t>Script 14 </a:t>
            </a:r>
            <a:endParaRPr lang="en-GB" altLang="en-US" dirty="0">
              <a:solidFill>
                <a:srgbClr val="FF0000"/>
              </a:solidFill>
              <a:latin typeface="Arial" panose="020B0604020202020204" pitchFamily="34" charset="0"/>
            </a:endParaRPr>
          </a:p>
          <a:p>
            <a:r>
              <a:rPr lang="en-GB" altLang="en-US" dirty="0">
                <a:latin typeface="Arial" panose="020B0604020202020204" pitchFamily="34" charset="0"/>
              </a:rPr>
              <a:t>Document ID:       </a:t>
            </a:r>
            <a:endParaRPr lang="en-GB" altLang="en-US" dirty="0">
              <a:solidFill>
                <a:srgbClr val="FF0000"/>
              </a:solidFill>
              <a:latin typeface="Arial" panose="020B0604020202020204" pitchFamily="34" charset="0"/>
            </a:endParaRPr>
          </a:p>
          <a:p>
            <a:r>
              <a:rPr lang="en-GB" altLang="en-US" dirty="0">
                <a:latin typeface="Arial" panose="020B0604020202020204" pitchFamily="34" charset="0"/>
              </a:rPr>
              <a:t>Document name</a:t>
            </a:r>
            <a:r>
              <a:rPr lang="en-GB" altLang="en-US" dirty="0">
                <a:solidFill>
                  <a:srgbClr val="FF0000"/>
                </a:solidFill>
                <a:latin typeface="Arial" panose="020B0604020202020204" pitchFamily="34" charset="0"/>
              </a:rPr>
              <a:t>: </a:t>
            </a:r>
          </a:p>
          <a:p>
            <a:endParaRPr lang="en-GB" altLang="en-US" dirty="0">
              <a:solidFill>
                <a:srgbClr val="FF0000"/>
              </a:solidFill>
              <a:latin typeface="Arial" panose="020B0604020202020204" pitchFamily="34" charset="0"/>
            </a:endParaRPr>
          </a:p>
          <a:p>
            <a:endParaRPr lang="en-GB" altLang="en-US" dirty="0">
              <a:solidFill>
                <a:srgbClr val="FF0000"/>
              </a:solidFill>
              <a:latin typeface="Arial" panose="020B0604020202020204" pitchFamily="34" charset="0"/>
            </a:endParaRPr>
          </a:p>
          <a:p>
            <a:pPr eaLnBrk="1" hangingPunct="1"/>
            <a:r>
              <a:rPr lang="en-US" altLang="en-US" dirty="0">
                <a:latin typeface="Arial" panose="020B0604020202020204" pitchFamily="34" charset="0"/>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527462912"/>
      </p:ext>
    </p:extLst>
  </p:cSld>
  <p:clrMapOvr>
    <a:masterClrMapping/>
  </p:clrMapOvr>
  <p:transition spd="slow">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6" y="418050"/>
            <a:ext cx="8081489" cy="848775"/>
          </a:xfrm>
          <a:prstGeom prst="rect">
            <a:avLst/>
          </a:prstGeom>
          <a:noFill/>
          <a:ln>
            <a:noFill/>
          </a:ln>
        </p:spPr>
        <p:txBody>
          <a:bodyPr lIns="0" tIns="0" rIns="0" bIns="0" anchor="t" anchorCtr="0">
            <a:noAutofit/>
          </a:bodyPr>
          <a:lstStyle/>
          <a:p>
            <a:pPr lvl="0">
              <a:buSzPct val="25000"/>
            </a:pPr>
            <a:r>
              <a:rPr lang="en-US" altLang="en-US" dirty="0"/>
              <a:t>Why Candidates didn’t do well – Summary</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1783351"/>
            <a:ext cx="7656352" cy="3786176"/>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1"/>
              </a:buClr>
              <a:buSzPct val="25000"/>
              <a:buFont typeface="Arial"/>
              <a:buNone/>
            </a:pPr>
            <a:r>
              <a:rPr lang="en-GB" dirty="0" smtClean="0"/>
              <a:t>Script 13</a:t>
            </a:r>
            <a:r>
              <a:rPr lang="en-GB" sz="1600" b="0" i="0" u="none" strike="noStrike" cap="none" dirty="0" smtClean="0">
                <a:solidFill>
                  <a:srgbClr val="000000"/>
                </a:solidFill>
                <a:latin typeface="Arial"/>
                <a:ea typeface="Arial"/>
                <a:cs typeface="Arial"/>
                <a:sym typeface="Arial"/>
              </a:rPr>
              <a:t> </a:t>
            </a:r>
            <a:r>
              <a:rPr lang="en-GB" sz="1600" b="0" i="0" u="none" strike="noStrike" cap="none" dirty="0">
                <a:solidFill>
                  <a:srgbClr val="000000"/>
                </a:solidFill>
                <a:latin typeface="Arial"/>
                <a:ea typeface="Arial"/>
                <a:cs typeface="Arial"/>
                <a:sym typeface="Arial"/>
              </a:rPr>
              <a:t>-  this is placed in lower </a:t>
            </a:r>
            <a:r>
              <a:rPr lang="en-GB" dirty="0"/>
              <a:t>middle</a:t>
            </a:r>
            <a:r>
              <a:rPr lang="en-GB" sz="1600" b="0" i="0" u="none" strike="noStrike" cap="none" dirty="0">
                <a:solidFill>
                  <a:srgbClr val="000000"/>
                </a:solidFill>
                <a:latin typeface="Arial"/>
                <a:ea typeface="Arial"/>
                <a:cs typeface="Arial"/>
                <a:sym typeface="Arial"/>
              </a:rPr>
              <a:t> Level 3:  it has a good understanding of the question, and tenders some evidence that is relevant, but it is never a truly sustained lang-lit investigation. The problem here is one of coverage: it is slightly brief, and coverage is thin, especially on the Carter collection, with only one story being discussed. Greater range and depth are required to </a:t>
            </a:r>
            <a:r>
              <a:rPr lang="en-GB" dirty="0"/>
              <a:t>go further.</a:t>
            </a:r>
            <a:r>
              <a:rPr lang="en-GB" sz="1600" b="0" i="0" u="none" strike="noStrike" cap="none" dirty="0">
                <a:solidFill>
                  <a:srgbClr val="000000"/>
                </a:solidFill>
                <a:latin typeface="Arial"/>
                <a:ea typeface="Arial"/>
                <a:cs typeface="Arial"/>
                <a:sym typeface="Arial"/>
              </a:rPr>
              <a:t> </a:t>
            </a:r>
            <a:r>
              <a:rPr lang="en-GB" dirty="0"/>
              <a:t> </a:t>
            </a:r>
            <a:endParaRPr lang="en-GB" sz="1600" b="0" i="0" u="none" strike="noStrike" cap="none" dirty="0">
              <a:solidFill>
                <a:srgbClr val="000000"/>
              </a:solidFill>
              <a:latin typeface="Arial"/>
              <a:ea typeface="Arial"/>
              <a:cs typeface="Arial"/>
              <a:sym typeface="Arial"/>
            </a:endParaRPr>
          </a:p>
          <a:p>
            <a:pPr marL="0" marR="0" lvl="0" indent="0" algn="l" rtl="0">
              <a:lnSpc>
                <a:spcPct val="118750"/>
              </a:lnSpc>
              <a:spcBef>
                <a:spcPts val="0"/>
              </a:spcBef>
              <a:spcAft>
                <a:spcPts val="0"/>
              </a:spcAft>
              <a:buClr>
                <a:schemeClr val="dk1"/>
              </a:buClr>
              <a:buSzPct val="25000"/>
              <a:buFont typeface="Arial"/>
              <a:buNone/>
            </a:pPr>
            <a:endParaRPr lang="en-GB" dirty="0"/>
          </a:p>
          <a:p>
            <a:pPr marL="0" marR="0" lvl="0" indent="0" algn="l" rtl="0">
              <a:lnSpc>
                <a:spcPct val="118750"/>
              </a:lnSpc>
              <a:spcBef>
                <a:spcPts val="0"/>
              </a:spcBef>
              <a:spcAft>
                <a:spcPts val="0"/>
              </a:spcAft>
              <a:buClr>
                <a:schemeClr val="dk1"/>
              </a:buClr>
              <a:buSzPct val="25000"/>
              <a:buFont typeface="Arial"/>
              <a:buNone/>
            </a:pPr>
            <a:r>
              <a:rPr lang="en-GB" dirty="0" smtClean="0"/>
              <a:t>Script 14</a:t>
            </a:r>
            <a:r>
              <a:rPr lang="en-GB" sz="1600" b="0" i="0" u="none" strike="noStrike" cap="none" dirty="0" smtClean="0">
                <a:solidFill>
                  <a:srgbClr val="000000"/>
                </a:solidFill>
                <a:latin typeface="Arial"/>
                <a:ea typeface="Arial"/>
                <a:cs typeface="Arial"/>
                <a:sym typeface="Arial"/>
              </a:rPr>
              <a:t>’s </a:t>
            </a:r>
            <a:r>
              <a:rPr lang="en-GB" sz="1600" b="0" i="0" u="none" strike="noStrike" cap="none" dirty="0">
                <a:solidFill>
                  <a:srgbClr val="000000"/>
                </a:solidFill>
                <a:latin typeface="Arial"/>
                <a:ea typeface="Arial"/>
                <a:cs typeface="Arial"/>
                <a:sym typeface="Arial"/>
              </a:rPr>
              <a:t>achievement is suppressed chiefly because the AO1 and AO2 work done is very superficial.  A much more sustained integration of linguistic and literary analysis is needed for Level 3 or higher.  This answer strives to contextualise, but is also prone to misreading, e.g. on Heaney as voyeur. This belongs in mid Level 2. </a:t>
            </a:r>
            <a:endParaRPr lang="en-GB" dirty="0"/>
          </a:p>
          <a:p>
            <a:pPr marL="0" marR="0" lvl="0" indent="0" algn="l" rtl="0">
              <a:lnSpc>
                <a:spcPct val="118750"/>
              </a:lnSpc>
              <a:spcBef>
                <a:spcPts val="0"/>
              </a:spcBef>
              <a:spcAft>
                <a:spcPts val="0"/>
              </a:spcAft>
              <a:buClr>
                <a:schemeClr val="dk1"/>
              </a:buClr>
              <a:buSzPct val="25000"/>
              <a:buFont typeface="Arial"/>
              <a:buNone/>
            </a:pPr>
            <a:endParaRPr lang="en-GB" sz="1600" b="1" i="0" u="none" strike="noStrike" cap="none" dirty="0">
              <a:solidFill>
                <a:srgbClr val="000000"/>
              </a:solidFill>
              <a:latin typeface="Arial"/>
              <a:ea typeface="Arial"/>
              <a:cs typeface="Arial"/>
              <a:sym typeface="Arial"/>
            </a:endParaRP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731178470"/>
      </p:ext>
    </p:extLst>
  </p:cSld>
  <p:clrMapOvr>
    <a:masterClrMapping/>
  </p:clrMapOvr>
  <p:transition spd="slow">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672978" cy="1310997"/>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Marking Activity: </a:t>
            </a:r>
            <a:br>
              <a:rPr lang="en-GB" sz="3400" b="1" i="0" u="none" strike="noStrike" cap="none" dirty="0">
                <a:solidFill>
                  <a:schemeClr val="dk2"/>
                </a:solidFill>
                <a:latin typeface="Times New Roman"/>
                <a:ea typeface="Times New Roman"/>
                <a:cs typeface="Times New Roman"/>
                <a:sym typeface="Times New Roman"/>
              </a:rPr>
            </a:br>
            <a:r>
              <a:rPr lang="en-GB" sz="2800" b="1" i="0" u="none" strike="noStrike" cap="none" dirty="0">
                <a:solidFill>
                  <a:schemeClr val="dk2"/>
                </a:solidFill>
                <a:latin typeface="Times New Roman"/>
                <a:ea typeface="Times New Roman"/>
                <a:cs typeface="Times New Roman"/>
                <a:sym typeface="Times New Roman"/>
              </a:rPr>
              <a:t>Q7 and Q8   Candidates who didn’t do well</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42</a:t>
            </a:fld>
            <a:endParaRPr lang="en-GB" sz="800" b="1">
              <a:solidFill>
                <a:schemeClr val="lt2"/>
              </a:solidFill>
              <a:latin typeface="Arial"/>
              <a:ea typeface="Arial"/>
              <a:cs typeface="Arial"/>
              <a:sym typeface="Arial"/>
            </a:endParaRPr>
          </a:p>
        </p:txBody>
      </p:sp>
      <p:sp>
        <p:nvSpPr>
          <p:cNvPr id="6" name="Shape 363"/>
          <p:cNvSpPr txBox="1">
            <a:spLocks noGrp="1"/>
          </p:cNvSpPr>
          <p:nvPr>
            <p:ph type="body" idx="1"/>
          </p:nvPr>
        </p:nvSpPr>
        <p:spPr>
          <a:xfrm>
            <a:off x="539997" y="2044931"/>
            <a:ext cx="5052763" cy="3574472"/>
          </a:xfrm>
          <a:prstGeom prst="rect">
            <a:avLst/>
          </a:prstGeom>
          <a:noFill/>
          <a:ln>
            <a:noFill/>
          </a:ln>
        </p:spPr>
        <p:txBody>
          <a:bodyPr lIns="0" tIns="0" rIns="0" bIns="0" anchor="t" anchorCtr="0">
            <a:noAutofit/>
          </a:bodyPr>
          <a:lstStyle/>
          <a:p>
            <a:pPr lvl="0">
              <a:buSzPct val="25000"/>
            </a:pPr>
            <a:r>
              <a:rPr lang="en-GB" dirty="0"/>
              <a:t>Student response X</a:t>
            </a:r>
          </a:p>
          <a:p>
            <a:pPr lvl="0">
              <a:buSzPct val="25000"/>
            </a:pPr>
            <a:r>
              <a:rPr lang="en-GB" dirty="0"/>
              <a:t>Question:          </a:t>
            </a:r>
            <a:r>
              <a:rPr lang="en-GB" dirty="0" smtClean="0">
                <a:solidFill>
                  <a:srgbClr val="FF0000"/>
                </a:solidFill>
              </a:rPr>
              <a:t>Script 15</a:t>
            </a:r>
            <a:endParaRPr lang="en-GB" dirty="0">
              <a:solidFill>
                <a:srgbClr val="FF0000"/>
              </a:solidFill>
            </a:endParaRPr>
          </a:p>
          <a:p>
            <a:pPr lvl="0">
              <a:buSzPct val="25000"/>
            </a:pPr>
            <a:r>
              <a:rPr lang="en-GB" dirty="0"/>
              <a:t>Document ID:    </a:t>
            </a:r>
            <a:endParaRPr lang="en-GB" dirty="0">
              <a:solidFill>
                <a:srgbClr val="FF0000"/>
              </a:solidFill>
            </a:endParaRPr>
          </a:p>
          <a:p>
            <a:pPr lvl="0">
              <a:buSzPct val="25000"/>
            </a:pPr>
            <a:r>
              <a:rPr lang="en-GB" dirty="0"/>
              <a:t>Document name:</a:t>
            </a:r>
          </a:p>
          <a:p>
            <a:pPr lvl="0">
              <a:buSzPct val="25000"/>
            </a:pPr>
            <a:endParaRPr lang="en-GB" dirty="0"/>
          </a:p>
          <a:p>
            <a:pPr lvl="0">
              <a:buSzPct val="25000"/>
            </a:pPr>
            <a:r>
              <a:rPr lang="en-GB" dirty="0"/>
              <a:t>Student response X</a:t>
            </a:r>
          </a:p>
          <a:p>
            <a:pPr lvl="0">
              <a:buSzPct val="25000"/>
            </a:pPr>
            <a:r>
              <a:rPr lang="en-GB" dirty="0"/>
              <a:t>Question:          </a:t>
            </a:r>
            <a:r>
              <a:rPr lang="en-GB" dirty="0" smtClean="0">
                <a:solidFill>
                  <a:srgbClr val="FF0000"/>
                </a:solidFill>
              </a:rPr>
              <a:t>Script 16</a:t>
            </a:r>
            <a:endParaRPr lang="en-GB" dirty="0">
              <a:solidFill>
                <a:srgbClr val="FF0000"/>
              </a:solidFill>
            </a:endParaRPr>
          </a:p>
          <a:p>
            <a:pPr lvl="0">
              <a:buSzPct val="25000"/>
            </a:pPr>
            <a:r>
              <a:rPr lang="en-GB" dirty="0"/>
              <a:t>Document ID:   </a:t>
            </a:r>
            <a:endParaRPr lang="en-GB" dirty="0">
              <a:solidFill>
                <a:srgbClr val="FF0000"/>
              </a:solidFill>
            </a:endParaRPr>
          </a:p>
          <a:p>
            <a:pPr lvl="0">
              <a:buSzPct val="25000"/>
            </a:pPr>
            <a:r>
              <a:rPr lang="en-GB" dirty="0"/>
              <a:t>Document name:</a:t>
            </a:r>
          </a:p>
          <a:p>
            <a:pPr lvl="0">
              <a:buSzPct val="25000"/>
            </a:pPr>
            <a:endParaRPr lang="en-GB" dirty="0"/>
          </a:p>
          <a:p>
            <a:pPr lvl="0">
              <a:buSzPct val="25000"/>
            </a:pPr>
            <a:endParaRPr lang="en-GB" dirty="0"/>
          </a:p>
          <a:p>
            <a:pPr lvl="0">
              <a:buSzPct val="25000"/>
            </a:pPr>
            <a:r>
              <a:rPr lang="en-GB" dirty="0"/>
              <a:t>[Inset online: Marking activity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173959869"/>
      </p:ext>
    </p:extLst>
  </p:cSld>
  <p:clrMapOvr>
    <a:masterClrMapping/>
  </p:clrMapOvr>
  <p:transition spd="slow">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180407"/>
            <a:ext cx="4283999" cy="4372495"/>
          </a:xfrm>
          <a:prstGeom prst="rect">
            <a:avLst/>
          </a:prstGeom>
          <a:noFill/>
          <a:ln>
            <a:noFill/>
          </a:ln>
        </p:spPr>
        <p:txBody>
          <a:bodyPr lIns="0" tIns="0" rIns="0" bIns="0" anchor="ctr" anchorCtr="0">
            <a:noAutofit/>
          </a:bodyPr>
          <a:lstStyle/>
          <a:p>
            <a:pPr marL="0" marR="0" lvl="0" indent="0" algn="l" rtl="0">
              <a:lnSpc>
                <a:spcPct val="105882"/>
              </a:lnSpc>
              <a:spcBef>
                <a:spcPts val="0"/>
              </a:spcBef>
              <a:buClr>
                <a:schemeClr val="dk2"/>
              </a:buClr>
              <a:buSzPct val="25000"/>
              <a:buFont typeface="Times New Roman"/>
              <a:buNone/>
            </a:pPr>
            <a:r>
              <a:rPr lang="en-GB" sz="2000" dirty="0"/>
              <a:t>T</a:t>
            </a:r>
            <a:r>
              <a:rPr lang="en-GB" sz="2000" b="1" i="0" u="none" strike="noStrike" cap="none" dirty="0">
                <a:solidFill>
                  <a:schemeClr val="dk2"/>
                </a:solidFill>
                <a:latin typeface="Times New Roman"/>
                <a:ea typeface="Times New Roman"/>
                <a:cs typeface="Times New Roman"/>
                <a:sym typeface="Times New Roman"/>
              </a:rPr>
              <a:t>hese scripts were scored around the top of Level 2. </a:t>
            </a:r>
            <a:br>
              <a:rPr lang="en-GB" sz="2000" b="1" i="0" u="none" strike="noStrike" cap="none" dirty="0">
                <a:solidFill>
                  <a:schemeClr val="dk2"/>
                </a:solidFill>
                <a:latin typeface="Times New Roman"/>
                <a:ea typeface="Times New Roman"/>
                <a:cs typeface="Times New Roman"/>
                <a:sym typeface="Times New Roman"/>
              </a:rPr>
            </a:br>
            <a:r>
              <a:rPr lang="en-GB" sz="2000" b="1" i="0" u="none" strike="noStrike" cap="none" dirty="0">
                <a:solidFill>
                  <a:schemeClr val="dk2"/>
                </a:solidFill>
                <a:latin typeface="Times New Roman"/>
                <a:ea typeface="Times New Roman"/>
                <a:cs typeface="Times New Roman"/>
                <a:sym typeface="Times New Roman"/>
              </a:rPr>
              <a:t/>
            </a:r>
            <a:br>
              <a:rPr lang="en-GB" sz="2000" b="1" i="0" u="none" strike="noStrike" cap="none" dirty="0">
                <a:solidFill>
                  <a:schemeClr val="dk2"/>
                </a:solidFill>
                <a:latin typeface="Times New Roman"/>
                <a:ea typeface="Times New Roman"/>
                <a:cs typeface="Times New Roman"/>
                <a:sym typeface="Times New Roman"/>
              </a:rPr>
            </a:br>
            <a:r>
              <a:rPr lang="en-GB" sz="2000" b="1" i="0" u="none" strike="noStrike" cap="none" dirty="0">
                <a:solidFill>
                  <a:schemeClr val="dk2"/>
                </a:solidFill>
                <a:latin typeface="Times New Roman"/>
                <a:ea typeface="Times New Roman"/>
                <a:cs typeface="Times New Roman"/>
                <a:sym typeface="Times New Roman"/>
              </a:rPr>
              <a:t>If you were teaching these students, what would you advise them to improve on, to help them make the leap up from the top of Level 2 into clear Level 3? </a:t>
            </a:r>
          </a:p>
        </p:txBody>
      </p:sp>
    </p:spTree>
    <p:extLst>
      <p:ext uri="{BB962C8B-B14F-4D97-AF65-F5344CB8AC3E}">
        <p14:creationId xmlns:p14="http://schemas.microsoft.com/office/powerpoint/2010/main" val="338814206"/>
      </p:ext>
    </p:extLst>
  </p:cSld>
  <p:clrMapOvr>
    <a:masterClrMapping/>
  </p:clrMapOvr>
  <p:transition spd="slow">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599"/>
            <a:ext cx="6956743" cy="1096874"/>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Feedback on the marking activity</a:t>
            </a:r>
          </a:p>
        </p:txBody>
      </p:sp>
      <p:sp>
        <p:nvSpPr>
          <p:cNvPr id="432" name="Shape 432"/>
          <p:cNvSpPr txBox="1">
            <a:spLocks noGrp="1"/>
          </p:cNvSpPr>
          <p:nvPr>
            <p:ph type="body" idx="1"/>
          </p:nvPr>
        </p:nvSpPr>
        <p:spPr>
          <a:xfrm>
            <a:off x="847897" y="1514473"/>
            <a:ext cx="6982692" cy="4570443"/>
          </a:xfrm>
          <a:prstGeom prst="rect">
            <a:avLst/>
          </a:prstGeom>
          <a:noFill/>
          <a:ln>
            <a:noFill/>
          </a:ln>
        </p:spPr>
        <p:txBody>
          <a:bodyPr lIns="0" tIns="0" rIns="0" bIns="0" anchor="t" anchorCtr="0">
            <a:noAutofit/>
          </a:bodyPr>
          <a:lstStyle/>
          <a:p>
            <a:pPr lvl="0">
              <a:buSzPct val="25000"/>
            </a:pPr>
            <a:r>
              <a:rPr lang="en-GB" b="1" i="1" dirty="0">
                <a:solidFill>
                  <a:schemeClr val="dk2"/>
                </a:solidFill>
                <a:latin typeface="Times New Roman"/>
                <a:ea typeface="Times New Roman"/>
                <a:cs typeface="Times New Roman"/>
                <a:sym typeface="Times New Roman"/>
              </a:rPr>
              <a:t>If you were teaching these students, what would you advise them to improve on, to help them make them leap up from Level 2 towards mid Level 3 or higher?</a:t>
            </a:r>
          </a:p>
          <a:p>
            <a:pPr lvl="0">
              <a:buSzPct val="25000"/>
            </a:pPr>
            <a:endParaRPr lang="en-GB" b="1"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a:p>
            <a:pPr lvl="0">
              <a:buSzPct val="25000"/>
            </a:pPr>
            <a:r>
              <a:rPr lang="en-GB"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Q7 is an earnest attempt on the whole (though relocating Blake’s chimney sweeping boys to the 17</a:t>
            </a:r>
            <a:r>
              <a:rPr lang="en-GB" baseline="30000"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th</a:t>
            </a:r>
            <a:r>
              <a:rPr lang="en-GB"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 C so they can help to answer the question on ‘the past’ was concerning.)   There is some attempt to use lang-lit terms, mostly accurately. Contextually, it offers very little, however: this would have to improve to reach Level 3.</a:t>
            </a:r>
          </a:p>
          <a:p>
            <a:pPr lvl="0">
              <a:buSzPct val="25000"/>
            </a:pPr>
            <a:endParaRPr lang="en-GB"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a:p>
            <a:pPr lvl="0">
              <a:buSzPct val="25000"/>
            </a:pPr>
            <a:r>
              <a:rPr lang="en-GB"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The writer of the answer to Q8 would be well advised to provide a wider range of lang-lit terms to help advance the analysis – here, we meet with only ‘lexis’ and ‘alliteration’. A much richer contextualisation of the texts is needed also. Coverage is a problem, also: it’s rather thin on detail.</a:t>
            </a:r>
            <a:endParaRPr lang="en-GB"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a:p>
            <a:pPr lvl="0">
              <a:buSzPct val="25000"/>
            </a:pPr>
            <a:r>
              <a:rPr lang="en-GB" b="1"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 </a:t>
            </a:r>
            <a:endParaRPr lang="en-GB"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44</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995095367"/>
      </p:ext>
    </p:extLst>
  </p:cSld>
  <p:clrMapOvr>
    <a:masterClrMapping/>
  </p:clrMapOvr>
  <p:transition spd="slow">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B13618-E3A8-477A-8D46-C528DA6BE01E}"/>
              </a:ext>
            </a:extLst>
          </p:cNvPr>
          <p:cNvSpPr>
            <a:spLocks noGrp="1"/>
          </p:cNvSpPr>
          <p:nvPr>
            <p:ph type="title"/>
          </p:nvPr>
        </p:nvSpPr>
        <p:spPr/>
        <p:txBody>
          <a:bodyPr/>
          <a:lstStyle/>
          <a:p>
            <a:r>
              <a:rPr lang="en-IE" dirty="0"/>
              <a:t>Common issues</a:t>
            </a:r>
          </a:p>
        </p:txBody>
      </p:sp>
      <p:sp>
        <p:nvSpPr>
          <p:cNvPr id="3" name="Text Placeholder 2">
            <a:extLst>
              <a:ext uri="{FF2B5EF4-FFF2-40B4-BE49-F238E27FC236}">
                <a16:creationId xmlns="" xmlns:a16="http://schemas.microsoft.com/office/drawing/2014/main" id="{1FB03D2E-9AC1-4021-AF52-4175E9FCBE38}"/>
              </a:ext>
            </a:extLst>
          </p:cNvPr>
          <p:cNvSpPr>
            <a:spLocks noGrp="1"/>
          </p:cNvSpPr>
          <p:nvPr>
            <p:ph type="body" idx="1"/>
          </p:nvPr>
        </p:nvSpPr>
        <p:spPr/>
        <p:txBody>
          <a:bodyPr/>
          <a:lstStyle/>
          <a:p>
            <a:r>
              <a:rPr lang="en-IE" dirty="0"/>
              <a:t>The Examiners’ Report concludes with the following observations:</a:t>
            </a:r>
          </a:p>
          <a:p>
            <a:endParaRPr lang="en-IE" dirty="0"/>
          </a:p>
          <a:p>
            <a:pPr>
              <a:lnSpc>
                <a:spcPct val="115000"/>
              </a:lnSpc>
            </a:pPr>
            <a:r>
              <a:rPr lang="en-IE" dirty="0">
                <a:latin typeface="Verdana" panose="020B0604030504040204" pitchFamily="34" charset="0"/>
                <a:ea typeface="Calibri" panose="020F0502020204030204" pitchFamily="34" charset="0"/>
                <a:cs typeface="Times New Roman" panose="02020603050405020304" pitchFamily="18" charset="0"/>
              </a:rPr>
              <a:t>“the vast majority of the 2017 cohort were candidates who learned much from, and thoroughly enjoyed, their study of English language and literature. Centres are to be commended for the enthusiastic and thorough teaching of the wide-ranging aspects of the four thematic strands that structure this new unit.“</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Slide Number Placeholder 3">
            <a:extLst>
              <a:ext uri="{FF2B5EF4-FFF2-40B4-BE49-F238E27FC236}">
                <a16:creationId xmlns="" xmlns:a16="http://schemas.microsoft.com/office/drawing/2014/main" id="{6D374C36-A25A-4A12-9E65-A2694A566B63}"/>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45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7550302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D2FD1B2-6C5A-4945-9EFC-61E79C653472}"/>
              </a:ext>
            </a:extLst>
          </p:cNvPr>
          <p:cNvSpPr>
            <a:spLocks noGrp="1"/>
          </p:cNvSpPr>
          <p:nvPr>
            <p:ph type="title"/>
          </p:nvPr>
        </p:nvSpPr>
        <p:spPr/>
        <p:txBody>
          <a:bodyPr/>
          <a:lstStyle/>
          <a:p>
            <a:r>
              <a:rPr lang="en-IE" dirty="0"/>
              <a:t>Thank you!</a:t>
            </a:r>
          </a:p>
        </p:txBody>
      </p:sp>
      <p:sp>
        <p:nvSpPr>
          <p:cNvPr id="3" name="Text Placeholder 2">
            <a:extLst>
              <a:ext uri="{FF2B5EF4-FFF2-40B4-BE49-F238E27FC236}">
                <a16:creationId xmlns="" xmlns:a16="http://schemas.microsoft.com/office/drawing/2014/main" id="{52CF43DD-C407-462E-8D72-7275E8233027}"/>
              </a:ext>
            </a:extLst>
          </p:cNvPr>
          <p:cNvSpPr>
            <a:spLocks noGrp="1"/>
          </p:cNvSpPr>
          <p:nvPr>
            <p:ph type="body" idx="1"/>
          </p:nvPr>
        </p:nvSpPr>
        <p:spPr/>
        <p:txBody>
          <a:bodyPr/>
          <a:lstStyle/>
          <a:p>
            <a:r>
              <a:rPr lang="en-IE" dirty="0"/>
              <a:t>That concludes today’s online training session for 9EL02.</a:t>
            </a:r>
          </a:p>
          <a:p>
            <a:endParaRPr lang="en-IE" dirty="0"/>
          </a:p>
          <a:p>
            <a:r>
              <a:rPr lang="en-IE" dirty="0" smtClean="0"/>
              <a:t>Thank you </a:t>
            </a:r>
            <a:r>
              <a:rPr lang="en-IE" dirty="0"/>
              <a:t>for attending this session and for your contribution to it. </a:t>
            </a:r>
          </a:p>
          <a:p>
            <a:endParaRPr lang="en-IE" dirty="0"/>
          </a:p>
          <a:p>
            <a:r>
              <a:rPr lang="en-IE" dirty="0"/>
              <a:t>We hope it was helpful.  The final slides (coming up) will direct you to further sources of information and training. </a:t>
            </a:r>
          </a:p>
          <a:p>
            <a:endParaRPr lang="en-IE" dirty="0"/>
          </a:p>
          <a:p>
            <a:r>
              <a:rPr lang="en-IE" dirty="0"/>
              <a:t>Thank you. </a:t>
            </a:r>
          </a:p>
        </p:txBody>
      </p:sp>
      <p:sp>
        <p:nvSpPr>
          <p:cNvPr id="4" name="Slide Number Placeholder 3">
            <a:extLst>
              <a:ext uri="{FF2B5EF4-FFF2-40B4-BE49-F238E27FC236}">
                <a16:creationId xmlns="" xmlns:a16="http://schemas.microsoft.com/office/drawing/2014/main" id="{3470A758-5963-4720-B2C7-AB1897C81A1B}"/>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46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8521477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09452" y="1623319"/>
            <a:ext cx="4283999" cy="354498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dirty="0"/>
              <a:t>Any questions?</a:t>
            </a:r>
            <a:br>
              <a:rPr lang="en-GB" dirty="0"/>
            </a:br>
            <a:r>
              <a:rPr lang="en-GB" dirty="0"/>
              <a:t/>
            </a:r>
            <a:br>
              <a:rPr lang="en-GB" dirty="0"/>
            </a:br>
            <a:r>
              <a:rPr lang="en-GB" dirty="0"/>
              <a:t>Thank you for attending this event.</a:t>
            </a:r>
            <a:br>
              <a:rPr lang="en-GB" dirty="0"/>
            </a:br>
            <a:r>
              <a:rPr lang="en-GB" dirty="0"/>
              <a:t/>
            </a:r>
            <a:br>
              <a:rPr lang="en-GB" dirty="0"/>
            </a:br>
            <a:r>
              <a:rPr lang="en-GB" sz="1800" i="1" dirty="0"/>
              <a:t>How did we do?</a:t>
            </a:r>
            <a:br>
              <a:rPr lang="en-GB" sz="1800" i="1" dirty="0"/>
            </a:br>
            <a:r>
              <a:rPr lang="en-GB" sz="1800" i="1" dirty="0"/>
              <a:t>Please fill in the </a:t>
            </a:r>
            <a:r>
              <a:rPr lang="en-GB" sz="1800" i="1" dirty="0">
                <a:solidFill>
                  <a:schemeClr val="tx1"/>
                </a:solidFill>
              </a:rPr>
              <a:t>evaluation form </a:t>
            </a:r>
            <a:r>
              <a:rPr lang="en-GB" sz="1800" i="1" dirty="0"/>
              <a:t>that you’ll receive via e-mail in a few minutes.</a:t>
            </a:r>
            <a:r>
              <a:rPr lang="en-GB" sz="1800" dirty="0"/>
              <a:t/>
            </a:r>
            <a:br>
              <a:rPr lang="en-GB" sz="1800" dirty="0"/>
            </a:br>
            <a:endParaRPr lang="en-GB" sz="1800" b="1" i="0" u="none" strike="noStrike" cap="none" dirty="0">
              <a:solidFill>
                <a:schemeClr val="dk2"/>
              </a:solidFill>
              <a:sym typeface="Times New Roman"/>
            </a:endParaRPr>
          </a:p>
        </p:txBody>
      </p:sp>
    </p:spTree>
    <p:extLst>
      <p:ext uri="{BB962C8B-B14F-4D97-AF65-F5344CB8AC3E}">
        <p14:creationId xmlns:p14="http://schemas.microsoft.com/office/powerpoint/2010/main" val="1519926393"/>
      </p:ext>
    </p:extLst>
  </p:cSld>
  <p:clrMapOvr>
    <a:masterClrMapping/>
  </p:clrMapOvr>
  <p:transition spd="slow">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Support</a:t>
            </a:r>
          </a:p>
        </p:txBody>
      </p:sp>
      <p:sp>
        <p:nvSpPr>
          <p:cNvPr id="323" name="Shape 323"/>
          <p:cNvSpPr txBox="1">
            <a:spLocks noGrp="1"/>
          </p:cNvSpPr>
          <p:nvPr>
            <p:ph type="body" idx="1"/>
          </p:nvPr>
        </p:nvSpPr>
        <p:spPr>
          <a:xfrm>
            <a:off x="608141" y="1590674"/>
            <a:ext cx="7889623" cy="4078605"/>
          </a:xfrm>
          <a:prstGeom prst="rect">
            <a:avLst/>
          </a:prstGeom>
          <a:noFill/>
          <a:ln>
            <a:noFill/>
          </a:ln>
        </p:spPr>
        <p:txBody>
          <a:bodyPr lIns="0" tIns="0" rIns="0" bIns="0" anchor="t" anchorCtr="0">
            <a:noAutofit/>
          </a:bodyPr>
          <a:lstStyle/>
          <a:p>
            <a:pPr lvl="0">
              <a:buSzPct val="25000"/>
            </a:pPr>
            <a:endParaRPr lang="en-GB" b="1" i="1" dirty="0"/>
          </a:p>
          <a:p>
            <a:pPr lvl="0">
              <a:buSzPct val="25000"/>
            </a:pPr>
            <a:r>
              <a:rPr lang="en-GB" sz="1800" dirty="0">
                <a:solidFill>
                  <a:schemeClr val="tx1"/>
                </a:solidFill>
              </a:rPr>
              <a:t>For more information, please contact the English subject advisor, or visit the Pearson online subject pages, or our ‘Ask the Expert’ site.</a:t>
            </a:r>
          </a:p>
          <a:p>
            <a:pPr lvl="0">
              <a:buSzPct val="25000"/>
            </a:pPr>
            <a:endParaRPr lang="en-GB" sz="1800" dirty="0">
              <a:solidFill>
                <a:schemeClr val="tx1"/>
              </a:solidFill>
            </a:endParaRPr>
          </a:p>
          <a:p>
            <a:pPr lvl="0">
              <a:buSzPct val="25000"/>
            </a:pPr>
            <a:r>
              <a:rPr lang="en-GB" dirty="0">
                <a:solidFill>
                  <a:schemeClr val="tx1"/>
                </a:solidFill>
              </a:rPr>
              <a:t>Name: 		Clare Haviland</a:t>
            </a:r>
          </a:p>
          <a:p>
            <a:pPr lvl="0">
              <a:buSzPct val="25000"/>
            </a:pPr>
            <a:r>
              <a:rPr lang="en-GB" dirty="0">
                <a:solidFill>
                  <a:schemeClr val="tx1"/>
                </a:solidFill>
              </a:rPr>
              <a:t>Title:  		English Subject Advisor</a:t>
            </a:r>
          </a:p>
          <a:p>
            <a:pPr lvl="0">
              <a:buSzPct val="25000"/>
            </a:pPr>
            <a:r>
              <a:rPr lang="en-GB" dirty="0">
                <a:solidFill>
                  <a:schemeClr val="tx1"/>
                </a:solidFill>
              </a:rPr>
              <a:t>Telephone: 	020 7010 2183</a:t>
            </a:r>
          </a:p>
          <a:p>
            <a:pPr lvl="0">
              <a:buSzPct val="25000"/>
            </a:pPr>
            <a:r>
              <a:rPr lang="en-GB" dirty="0">
                <a:solidFill>
                  <a:schemeClr val="tx1"/>
                </a:solidFill>
              </a:rPr>
              <a:t>Email:  		TeachingEnglish@pearson.com</a:t>
            </a:r>
          </a:p>
          <a:p>
            <a:pPr lvl="0">
              <a:buSzPct val="25000"/>
            </a:pPr>
            <a:r>
              <a:rPr lang="en-GB" dirty="0">
                <a:solidFill>
                  <a:schemeClr val="tx1"/>
                </a:solidFill>
              </a:rPr>
              <a:t>Twitter: 		@</a:t>
            </a:r>
            <a:r>
              <a:rPr lang="en-GB" dirty="0" err="1">
                <a:solidFill>
                  <a:schemeClr val="tx1"/>
                </a:solidFill>
              </a:rPr>
              <a:t>PearsonTeachEng</a:t>
            </a:r>
            <a:endParaRPr lang="en-GB" dirty="0">
              <a:solidFill>
                <a:schemeClr val="tx1"/>
              </a:solidFill>
            </a:endParaRPr>
          </a:p>
          <a:p>
            <a:pPr lvl="0">
              <a:buSzPct val="25000"/>
            </a:pPr>
            <a:endParaRPr lang="en-GB" sz="1800" dirty="0">
              <a:solidFill>
                <a:schemeClr val="tx1"/>
              </a:solidFill>
            </a:endParaRPr>
          </a:p>
          <a:p>
            <a:pPr lvl="0">
              <a:buSzPct val="25000"/>
            </a:pPr>
            <a:r>
              <a:rPr lang="en-GB" sz="1800" dirty="0">
                <a:solidFill>
                  <a:schemeClr val="tx1"/>
                </a:solidFill>
                <a:hlinkClick r:id="rId3"/>
              </a:rPr>
              <a:t>Click here to go to "Contact Us" Webpage</a:t>
            </a:r>
            <a:endParaRPr lang="en-GB" sz="1800" dirty="0">
              <a:solidFill>
                <a:schemeClr val="tx1"/>
              </a:solidFill>
            </a:endParaRPr>
          </a:p>
          <a:p>
            <a:pPr lvl="0">
              <a:buSzPct val="25000"/>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48</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94599177"/>
      </p:ext>
    </p:extLst>
  </p:cSld>
  <p:clrMapOvr>
    <a:masterClrMapping/>
  </p:clrMapOvr>
  <p:transition spd="slow">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Shape 39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t>Other useful links</a:t>
            </a:r>
            <a:br>
              <a:rPr lang="en-GB"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00" name="Shape 400"/>
          <p:cNvSpPr txBox="1">
            <a:spLocks noGrp="1"/>
          </p:cNvSpPr>
          <p:nvPr>
            <p:ph type="body" idx="1"/>
          </p:nvPr>
        </p:nvSpPr>
        <p:spPr>
          <a:xfrm>
            <a:off x="541337" y="1337139"/>
            <a:ext cx="6496049" cy="4786259"/>
          </a:xfrm>
          <a:prstGeom prst="rect">
            <a:avLst/>
          </a:prstGeom>
          <a:noFill/>
          <a:ln>
            <a:noFill/>
          </a:ln>
        </p:spPr>
        <p:txBody>
          <a:bodyPr lIns="0" tIns="0" rIns="0" bIns="0" anchor="t" anchorCtr="0">
            <a:noAutofit/>
          </a:bodyPr>
          <a:lstStyle/>
          <a:p>
            <a:pPr marL="238125" marR="0" lvl="0" indent="-238125" algn="l" rtl="0">
              <a:lnSpc>
                <a:spcPct val="118750"/>
              </a:lnSpc>
              <a:spcBef>
                <a:spcPts val="0"/>
              </a:spcBef>
              <a:spcAft>
                <a:spcPts val="0"/>
              </a:spcAft>
              <a:buClr>
                <a:schemeClr val="dk2"/>
              </a:buClr>
              <a:buSzPct val="100000"/>
              <a:buFont typeface="Times New Roman"/>
              <a:buAutoNum type="arabicPeriod"/>
            </a:pPr>
            <a:r>
              <a:rPr lang="en-GB" sz="1600" b="1" i="0" u="none" strike="noStrike" cap="none" dirty="0">
                <a:solidFill>
                  <a:schemeClr val="dk2"/>
                </a:solidFill>
                <a:latin typeface="Arial"/>
                <a:ea typeface="Arial"/>
                <a:cs typeface="Arial"/>
                <a:sym typeface="Arial"/>
                <a:hlinkClick r:id="rId3"/>
              </a:rPr>
              <a:t>Grade Boundaries</a:t>
            </a:r>
            <a:endParaRPr lang="en-GB" sz="1600" b="1" i="0" u="none" strike="noStrike" cap="none" dirty="0">
              <a:solidFill>
                <a:schemeClr val="dk2"/>
              </a:solidFill>
              <a:latin typeface="Arial"/>
              <a:ea typeface="Arial"/>
              <a:cs typeface="Arial"/>
              <a:sym typeface="Arial"/>
            </a:endParaRPr>
          </a:p>
          <a:p>
            <a:pPr marL="241300" lvl="1" indent="0">
              <a:buNone/>
            </a:pPr>
            <a:r>
              <a:rPr lang="en-GB" dirty="0"/>
              <a:t>This page shows the minimum marks needed to achieve a certain grade for all UK and international examinations. Also refer to the examiners report which is available for download with other documents.</a:t>
            </a:r>
          </a:p>
          <a:p>
            <a:pPr marL="238125" marR="0" lvl="0" indent="-238125" algn="l" rtl="0">
              <a:lnSpc>
                <a:spcPct val="118750"/>
              </a:lnSpc>
              <a:spcBef>
                <a:spcPts val="1134"/>
              </a:spcBef>
              <a:spcAft>
                <a:spcPts val="0"/>
              </a:spcAft>
              <a:buClr>
                <a:schemeClr val="dk2"/>
              </a:buClr>
              <a:buSzPct val="100000"/>
              <a:buFont typeface="Times New Roman"/>
              <a:buAutoNum type="arabicPeriod"/>
            </a:pPr>
            <a:r>
              <a:rPr lang="en-GB" sz="1600" b="1" i="0" u="none" strike="noStrike" cap="none" dirty="0">
                <a:solidFill>
                  <a:schemeClr val="dk2"/>
                </a:solidFill>
                <a:latin typeface="Arial"/>
                <a:ea typeface="Arial"/>
                <a:cs typeface="Arial"/>
                <a:sym typeface="Arial"/>
                <a:hlinkClick r:id="rId4"/>
              </a:rPr>
              <a:t>Examination Results Statistics</a:t>
            </a:r>
            <a:endParaRPr lang="en-GB" sz="1600" b="1" i="0" u="none" strike="noStrike" cap="none" dirty="0">
              <a:solidFill>
                <a:schemeClr val="dk2"/>
              </a:solidFill>
              <a:latin typeface="Arial"/>
              <a:ea typeface="Arial"/>
              <a:cs typeface="Arial"/>
              <a:sym typeface="Arial"/>
            </a:endParaRPr>
          </a:p>
          <a:p>
            <a:pPr marL="190500" lvl="1" indent="0">
              <a:buNone/>
            </a:pPr>
            <a:r>
              <a:rPr lang="en-GB" dirty="0">
                <a:solidFill>
                  <a:schemeClr val="tx1"/>
                </a:solidFill>
              </a:rPr>
              <a:t>Results statistics summarise the overall grade </a:t>
            </a:r>
          </a:p>
          <a:p>
            <a:pPr marL="190500" lvl="1" indent="0">
              <a:buNone/>
            </a:pPr>
            <a:r>
              <a:rPr lang="en-GB" dirty="0">
                <a:solidFill>
                  <a:schemeClr val="tx1"/>
                </a:solidFill>
              </a:rPr>
              <a:t>outcomes of candidates sitting Edexcel </a:t>
            </a:r>
          </a:p>
          <a:p>
            <a:pPr marL="190500" lvl="1" indent="0">
              <a:buNone/>
            </a:pPr>
            <a:r>
              <a:rPr lang="en-GB" dirty="0">
                <a:solidFill>
                  <a:schemeClr val="tx1"/>
                </a:solidFill>
              </a:rPr>
              <a:t>examinations.</a:t>
            </a:r>
          </a:p>
          <a:p>
            <a:pPr marL="238125" marR="0" lvl="0" indent="-238125" algn="l" rtl="0">
              <a:lnSpc>
                <a:spcPct val="118750"/>
              </a:lnSpc>
              <a:spcBef>
                <a:spcPts val="1134"/>
              </a:spcBef>
              <a:spcAft>
                <a:spcPts val="0"/>
              </a:spcAft>
              <a:buClr>
                <a:schemeClr val="dk2"/>
              </a:buClr>
              <a:buSzPct val="100000"/>
              <a:buFont typeface="Times New Roman"/>
              <a:buAutoNum type="arabicPeriod"/>
            </a:pPr>
            <a:r>
              <a:rPr lang="en-GB" sz="1600" b="1" i="0" u="none" strike="noStrike" cap="none" dirty="0">
                <a:solidFill>
                  <a:schemeClr val="dk2"/>
                </a:solidFill>
                <a:latin typeface="Arial"/>
                <a:ea typeface="Arial"/>
                <a:cs typeface="Arial"/>
                <a:sym typeface="Arial"/>
                <a:hlinkClick r:id="rId5"/>
              </a:rPr>
              <a:t>Results Plus</a:t>
            </a:r>
            <a:endParaRPr lang="en-GB" sz="1600" b="1" i="0" u="none" strike="noStrike" cap="none" dirty="0">
              <a:solidFill>
                <a:schemeClr val="dk2"/>
              </a:solidFill>
              <a:latin typeface="Arial"/>
              <a:ea typeface="Arial"/>
              <a:cs typeface="Arial"/>
              <a:sym typeface="Arial"/>
            </a:endParaRPr>
          </a:p>
          <a:p>
            <a:pPr lvl="1" indent="-187325"/>
            <a:r>
              <a:rPr lang="en-GB" dirty="0"/>
              <a:t>Edexcel’s free online service giving instant and detailed analysis of your students’ exam and mock performance.</a:t>
            </a:r>
          </a:p>
          <a:p>
            <a:pPr lvl="1" indent="-187325"/>
            <a:r>
              <a:rPr lang="en-GB" dirty="0"/>
              <a:t>See your students’ scores for every exam question. </a:t>
            </a:r>
          </a:p>
          <a:p>
            <a:pPr lvl="1" indent="-187325"/>
            <a:r>
              <a:rPr lang="en-GB" dirty="0"/>
              <a:t>Understand how your students’ performance compares with Edexcel national averages.</a:t>
            </a:r>
          </a:p>
        </p:txBody>
      </p:sp>
      <p:sp>
        <p:nvSpPr>
          <p:cNvPr id="401" name="Shape 40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493974617"/>
      </p:ext>
    </p:extLst>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50" name="Shape 450"/>
          <p:cNvSpPr txBox="1">
            <a:spLocks noGrp="1"/>
          </p:cNvSpPr>
          <p:nvPr>
            <p:ph type="body" idx="1"/>
          </p:nvPr>
        </p:nvSpPr>
        <p:spPr>
          <a:xfrm>
            <a:off x="724618" y="2687950"/>
            <a:ext cx="2191109" cy="428625"/>
          </a:xfrm>
          <a:prstGeom prst="rect">
            <a:avLst/>
          </a:prstGeom>
          <a:noFill/>
          <a:ln>
            <a:noFill/>
          </a:ln>
        </p:spPr>
        <p:txBody>
          <a:bodyPr lIns="0" tIns="0" rIns="0" bIns="0" anchor="ctr" anchorCtr="0">
            <a:noAutofit/>
          </a:bodyPr>
          <a:lstStyle/>
          <a:p>
            <a:pPr lvl="0">
              <a:buSzPct val="25000"/>
            </a:pPr>
            <a:r>
              <a:rPr lang="en-GB" dirty="0"/>
              <a:t>Content</a:t>
            </a:r>
          </a:p>
        </p:txBody>
      </p:sp>
      <p:sp>
        <p:nvSpPr>
          <p:cNvPr id="451" name="Shape 451"/>
          <p:cNvSpPr txBox="1">
            <a:spLocks noGrp="1"/>
          </p:cNvSpPr>
          <p:nvPr>
            <p:ph type="body" idx="2"/>
          </p:nvPr>
        </p:nvSpPr>
        <p:spPr>
          <a:xfrm>
            <a:off x="737418" y="3226998"/>
            <a:ext cx="2245968" cy="1727387"/>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dirty="0"/>
              <a:t>S</a:t>
            </a:r>
            <a:r>
              <a:rPr lang="en-GB" sz="1200" b="0" i="0" u="none" strike="noStrike" cap="none" dirty="0">
                <a:solidFill>
                  <a:srgbClr val="000000"/>
                </a:solidFill>
                <a:latin typeface="Arial"/>
                <a:ea typeface="Arial"/>
                <a:cs typeface="Arial"/>
                <a:sym typeface="Arial"/>
              </a:rPr>
              <a:t>ection A:</a:t>
            </a:r>
          </a:p>
          <a:p>
            <a:pPr marL="0" marR="0" lvl="0" indent="0" algn="l" rtl="0">
              <a:lnSpc>
                <a:spcPct val="116666"/>
              </a:lnSpc>
              <a:spcBef>
                <a:spcPts val="0"/>
              </a:spcBef>
              <a:spcAft>
                <a:spcPts val="0"/>
              </a:spcAft>
              <a:buClr>
                <a:srgbClr val="000000"/>
              </a:buClr>
              <a:buSzPct val="25000"/>
              <a:buFont typeface="Arial"/>
              <a:buNone/>
            </a:pPr>
            <a:r>
              <a:rPr lang="en-GB" dirty="0"/>
              <a:t>Unseen passage analysis based on one of four studied themes</a:t>
            </a:r>
          </a:p>
          <a:p>
            <a:pPr marL="0" marR="0" lvl="0" indent="0" algn="l" rtl="0">
              <a:lnSpc>
                <a:spcPct val="116666"/>
              </a:lnSpc>
              <a:spcBef>
                <a:spcPts val="0"/>
              </a:spcBef>
              <a:spcAft>
                <a:spcPts val="0"/>
              </a:spcAft>
              <a:buClr>
                <a:srgbClr val="000000"/>
              </a:buClr>
              <a:buSzPct val="25000"/>
              <a:buFont typeface="Arial"/>
              <a:buNone/>
            </a:pPr>
            <a:endParaRPr lang="en-GB" sz="1200" b="0" i="0" u="none" strike="noStrike" cap="none" dirty="0">
              <a:solidFill>
                <a:srgbClr val="000000"/>
              </a:solidFill>
              <a:latin typeface="Arial"/>
              <a:ea typeface="Arial"/>
              <a:cs typeface="Arial"/>
              <a:sym typeface="Arial"/>
            </a:endParaRPr>
          </a:p>
          <a:p>
            <a:pPr marL="0" marR="0" lvl="0" indent="0" algn="l" rtl="0">
              <a:lnSpc>
                <a:spcPct val="116666"/>
              </a:lnSpc>
              <a:spcBef>
                <a:spcPts val="0"/>
              </a:spcBef>
              <a:spcAft>
                <a:spcPts val="0"/>
              </a:spcAft>
              <a:buClr>
                <a:srgbClr val="000000"/>
              </a:buClr>
              <a:buSzPct val="25000"/>
              <a:buFont typeface="Arial"/>
              <a:buNone/>
            </a:pPr>
            <a:r>
              <a:rPr lang="en-GB" dirty="0"/>
              <a:t>Section B:</a:t>
            </a:r>
          </a:p>
          <a:p>
            <a:pPr marL="0" marR="0" lvl="0" indent="0" algn="l" rtl="0">
              <a:lnSpc>
                <a:spcPct val="116666"/>
              </a:lnSpc>
              <a:spcBef>
                <a:spcPts val="0"/>
              </a:spcBef>
              <a:spcAft>
                <a:spcPts val="0"/>
              </a:spcAft>
              <a:buClr>
                <a:srgbClr val="000000"/>
              </a:buClr>
              <a:buSzPct val="25000"/>
              <a:buFont typeface="Arial"/>
              <a:buNone/>
            </a:pPr>
            <a:r>
              <a:rPr lang="en-GB" sz="1200" b="0" i="0" u="none" strike="noStrike" cap="none" dirty="0">
                <a:solidFill>
                  <a:srgbClr val="000000"/>
                </a:solidFill>
                <a:latin typeface="Arial"/>
                <a:ea typeface="Arial"/>
                <a:cs typeface="Arial"/>
                <a:sym typeface="Arial"/>
              </a:rPr>
              <a:t>Comparative lang-lit analysis of two substantial literary texts </a:t>
            </a:r>
          </a:p>
          <a:p>
            <a:pPr marL="0" marR="0" lvl="0" indent="0" algn="l" rtl="0">
              <a:lnSpc>
                <a:spcPct val="116666"/>
              </a:lnSpc>
              <a:spcBef>
                <a:spcPts val="0"/>
              </a:spcBef>
              <a:spcAft>
                <a:spcPts val="0"/>
              </a:spcAft>
              <a:buClr>
                <a:srgbClr val="000000"/>
              </a:buClr>
              <a:buSzPct val="25000"/>
              <a:buFont typeface="Arial"/>
              <a:buNone/>
            </a:pPr>
            <a:endParaRPr sz="1200" b="0" i="0" u="none" strike="noStrike" cap="none" dirty="0">
              <a:solidFill>
                <a:srgbClr val="000000"/>
              </a:solidFill>
              <a:latin typeface="Arial"/>
              <a:ea typeface="Arial"/>
              <a:cs typeface="Arial"/>
              <a:sym typeface="Arial"/>
            </a:endParaRPr>
          </a:p>
        </p:txBody>
      </p:sp>
      <p:sp>
        <p:nvSpPr>
          <p:cNvPr id="452" name="Shape 452"/>
          <p:cNvSpPr txBox="1">
            <a:spLocks noGrp="1"/>
          </p:cNvSpPr>
          <p:nvPr>
            <p:ph type="body" idx="3"/>
          </p:nvPr>
        </p:nvSpPr>
        <p:spPr>
          <a:xfrm>
            <a:off x="3516475" y="2687950"/>
            <a:ext cx="2191109" cy="428625"/>
          </a:xfrm>
          <a:prstGeom prst="rect">
            <a:avLst/>
          </a:prstGeom>
          <a:noFill/>
          <a:ln>
            <a:noFill/>
          </a:ln>
        </p:spPr>
        <p:txBody>
          <a:bodyPr lIns="0" tIns="0" rIns="0" bIns="0" anchor="ctr" anchorCtr="0">
            <a:noAutofit/>
          </a:bodyPr>
          <a:lstStyle/>
          <a:p>
            <a:pPr lvl="0">
              <a:buSzPct val="25000"/>
            </a:pPr>
            <a:r>
              <a:rPr lang="en-GB" sz="1400" dirty="0"/>
              <a:t>Assessment Objectives / Skills Tested</a:t>
            </a:r>
          </a:p>
        </p:txBody>
      </p:sp>
      <p:sp>
        <p:nvSpPr>
          <p:cNvPr id="453" name="Shape 453"/>
          <p:cNvSpPr txBox="1">
            <a:spLocks noGrp="1"/>
          </p:cNvSpPr>
          <p:nvPr>
            <p:ph type="body" idx="4"/>
          </p:nvPr>
        </p:nvSpPr>
        <p:spPr>
          <a:xfrm>
            <a:off x="3374967" y="3226998"/>
            <a:ext cx="2360047" cy="1926893"/>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dirty="0"/>
              <a:t>AO1  &amp;  AO2    Understanding of writer’s craft; use of lang-lit terminology and concepts</a:t>
            </a:r>
          </a:p>
          <a:p>
            <a:pPr marL="0" marR="0" lvl="0" indent="0" algn="l" rtl="0">
              <a:lnSpc>
                <a:spcPct val="116666"/>
              </a:lnSpc>
              <a:spcBef>
                <a:spcPts val="0"/>
              </a:spcBef>
              <a:spcAft>
                <a:spcPts val="0"/>
              </a:spcAft>
              <a:buClr>
                <a:srgbClr val="000000"/>
              </a:buClr>
              <a:buSzPct val="25000"/>
              <a:buFont typeface="Arial"/>
              <a:buNone/>
            </a:pPr>
            <a:endParaRPr lang="en-GB" sz="1200" b="0" i="0" u="none" strike="noStrike" cap="none" dirty="0">
              <a:solidFill>
                <a:srgbClr val="000000"/>
              </a:solidFill>
              <a:latin typeface="Arial"/>
              <a:ea typeface="Arial"/>
              <a:cs typeface="Arial"/>
              <a:sym typeface="Arial"/>
            </a:endParaRPr>
          </a:p>
          <a:p>
            <a:pPr marL="0" marR="0" lvl="0" indent="0" algn="l" rtl="0">
              <a:lnSpc>
                <a:spcPct val="116666"/>
              </a:lnSpc>
              <a:spcBef>
                <a:spcPts val="0"/>
              </a:spcBef>
              <a:spcAft>
                <a:spcPts val="0"/>
              </a:spcAft>
              <a:buClr>
                <a:srgbClr val="000000"/>
              </a:buClr>
              <a:buSzPct val="25000"/>
              <a:buFont typeface="Arial"/>
              <a:buNone/>
            </a:pPr>
            <a:r>
              <a:rPr lang="en-GB" dirty="0"/>
              <a:t>AO3  Relevant contextual factors (both contexts of production and reception)</a:t>
            </a:r>
          </a:p>
          <a:p>
            <a:pPr marL="0" marR="0" lvl="0" indent="0" algn="l" rtl="0">
              <a:lnSpc>
                <a:spcPct val="116666"/>
              </a:lnSpc>
              <a:spcBef>
                <a:spcPts val="0"/>
              </a:spcBef>
              <a:spcAft>
                <a:spcPts val="0"/>
              </a:spcAft>
              <a:buClr>
                <a:srgbClr val="000000"/>
              </a:buClr>
              <a:buSzPct val="25000"/>
              <a:buFont typeface="Arial"/>
              <a:buNone/>
            </a:pPr>
            <a:endParaRPr lang="en-GB" sz="1200" b="0" i="0" u="none" strike="noStrike" cap="none" dirty="0">
              <a:solidFill>
                <a:srgbClr val="000000"/>
              </a:solidFill>
              <a:latin typeface="Arial"/>
              <a:ea typeface="Arial"/>
              <a:cs typeface="Arial"/>
              <a:sym typeface="Arial"/>
            </a:endParaRPr>
          </a:p>
          <a:p>
            <a:pPr marL="0" marR="0" lvl="0" indent="0" algn="l" rtl="0">
              <a:lnSpc>
                <a:spcPct val="116666"/>
              </a:lnSpc>
              <a:spcBef>
                <a:spcPts val="0"/>
              </a:spcBef>
              <a:spcAft>
                <a:spcPts val="0"/>
              </a:spcAft>
              <a:buClr>
                <a:srgbClr val="000000"/>
              </a:buClr>
              <a:buSzPct val="25000"/>
              <a:buFont typeface="Arial"/>
              <a:buNone/>
            </a:pPr>
            <a:r>
              <a:rPr lang="en-GB" dirty="0"/>
              <a:t>AO4</a:t>
            </a:r>
            <a:r>
              <a:rPr lang="en-GB" sz="1200" b="0" i="0" u="none" strike="noStrike" cap="none" dirty="0">
                <a:solidFill>
                  <a:srgbClr val="000000"/>
                </a:solidFill>
                <a:latin typeface="Arial"/>
                <a:ea typeface="Arial"/>
                <a:cs typeface="Arial"/>
                <a:sym typeface="Arial"/>
              </a:rPr>
              <a:t>  Comparison between texts</a:t>
            </a:r>
          </a:p>
          <a:p>
            <a:pPr marL="0" marR="0" lvl="0" indent="0" algn="l" rtl="0">
              <a:lnSpc>
                <a:spcPct val="116666"/>
              </a:lnSpc>
              <a:spcBef>
                <a:spcPts val="0"/>
              </a:spcBef>
              <a:spcAft>
                <a:spcPts val="0"/>
              </a:spcAft>
              <a:buClr>
                <a:srgbClr val="000000"/>
              </a:buClr>
              <a:buSzPct val="25000"/>
              <a:buFont typeface="Arial"/>
              <a:buNone/>
            </a:pPr>
            <a:endParaRPr sz="1200" b="0" i="0" u="none" strike="noStrike" cap="none" dirty="0">
              <a:solidFill>
                <a:srgbClr val="000000"/>
              </a:solidFill>
              <a:latin typeface="Arial"/>
              <a:ea typeface="Arial"/>
              <a:cs typeface="Arial"/>
              <a:sym typeface="Arial"/>
            </a:endParaRPr>
          </a:p>
        </p:txBody>
      </p:sp>
      <p:sp>
        <p:nvSpPr>
          <p:cNvPr id="454" name="Shape 454"/>
          <p:cNvSpPr txBox="1">
            <a:spLocks noGrp="1"/>
          </p:cNvSpPr>
          <p:nvPr>
            <p:ph type="body" idx="5"/>
          </p:nvPr>
        </p:nvSpPr>
        <p:spPr>
          <a:xfrm>
            <a:off x="6208778" y="2687950"/>
            <a:ext cx="2191109" cy="428625"/>
          </a:xfrm>
          <a:prstGeom prst="rect">
            <a:avLst/>
          </a:prstGeom>
          <a:noFill/>
          <a:ln>
            <a:noFill/>
          </a:ln>
        </p:spPr>
        <p:txBody>
          <a:bodyPr lIns="0" tIns="0" rIns="0" bIns="0" anchor="ctr" anchorCtr="0">
            <a:noAutofit/>
          </a:bodyPr>
          <a:lstStyle/>
          <a:p>
            <a:pPr lvl="0">
              <a:buSzPct val="25000"/>
            </a:pPr>
            <a:r>
              <a:rPr lang="en-GB" sz="1400" dirty="0"/>
              <a:t>Structure of Assessment</a:t>
            </a:r>
          </a:p>
        </p:txBody>
      </p:sp>
      <p:sp>
        <p:nvSpPr>
          <p:cNvPr id="455" name="Shape 455"/>
          <p:cNvSpPr txBox="1">
            <a:spLocks noGrp="1"/>
          </p:cNvSpPr>
          <p:nvPr>
            <p:ph type="body" idx="6"/>
          </p:nvPr>
        </p:nvSpPr>
        <p:spPr>
          <a:xfrm>
            <a:off x="6221580" y="3226998"/>
            <a:ext cx="2245968" cy="1552035"/>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dirty="0"/>
              <a:t>Exam time allowed: </a:t>
            </a:r>
          </a:p>
          <a:p>
            <a:pPr marL="0" marR="0" lvl="0" indent="0" algn="l" rtl="0">
              <a:lnSpc>
                <a:spcPct val="116666"/>
              </a:lnSpc>
              <a:spcBef>
                <a:spcPts val="0"/>
              </a:spcBef>
              <a:spcAft>
                <a:spcPts val="0"/>
              </a:spcAft>
              <a:buClr>
                <a:srgbClr val="000000"/>
              </a:buClr>
              <a:buSzPct val="25000"/>
              <a:buFont typeface="Arial"/>
              <a:buNone/>
            </a:pPr>
            <a:r>
              <a:rPr lang="en-GB" sz="1200" b="0" i="0" u="none" strike="noStrike" cap="none" dirty="0">
                <a:solidFill>
                  <a:srgbClr val="000000"/>
                </a:solidFill>
                <a:latin typeface="Arial"/>
                <a:ea typeface="Arial"/>
                <a:cs typeface="Arial"/>
                <a:sym typeface="Arial"/>
              </a:rPr>
              <a:t>2 hours 30 minutes</a:t>
            </a:r>
          </a:p>
          <a:p>
            <a:pPr marL="0" marR="0" lvl="0" indent="0" algn="l" rtl="0">
              <a:lnSpc>
                <a:spcPct val="116666"/>
              </a:lnSpc>
              <a:spcBef>
                <a:spcPts val="0"/>
              </a:spcBef>
              <a:spcAft>
                <a:spcPts val="0"/>
              </a:spcAft>
              <a:buClr>
                <a:srgbClr val="000000"/>
              </a:buClr>
              <a:buSzPct val="25000"/>
              <a:buFont typeface="Arial"/>
              <a:buNone/>
            </a:pPr>
            <a:endParaRPr lang="en-GB" dirty="0"/>
          </a:p>
          <a:p>
            <a:pPr marL="0" marR="0" lvl="0" indent="0" algn="l" rtl="0">
              <a:lnSpc>
                <a:spcPct val="116666"/>
              </a:lnSpc>
              <a:spcBef>
                <a:spcPts val="0"/>
              </a:spcBef>
              <a:spcAft>
                <a:spcPts val="0"/>
              </a:spcAft>
              <a:buClr>
                <a:srgbClr val="000000"/>
              </a:buClr>
              <a:buSzPct val="25000"/>
              <a:buFont typeface="Arial"/>
              <a:buNone/>
            </a:pPr>
            <a:r>
              <a:rPr lang="en-GB" dirty="0"/>
              <a:t>Clean copies of texts to be taken into the examination centre</a:t>
            </a:r>
            <a:endParaRPr lang="en-GB" sz="1200" b="0" i="0" u="none" strike="noStrike" cap="none" dirty="0">
              <a:solidFill>
                <a:srgbClr val="000000"/>
              </a:solidFill>
              <a:latin typeface="Arial"/>
              <a:ea typeface="Arial"/>
              <a:cs typeface="Arial"/>
              <a:sym typeface="Arial"/>
            </a:endParaRPr>
          </a:p>
        </p:txBody>
      </p:sp>
      <p:sp>
        <p:nvSpPr>
          <p:cNvPr id="457" name="Shape 457"/>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5</a:t>
            </a:fld>
            <a:endParaRPr lang="en-GB" sz="800" b="1">
              <a:solidFill>
                <a:schemeClr val="lt2"/>
              </a:solidFill>
              <a:latin typeface="Arial"/>
              <a:ea typeface="Arial"/>
              <a:cs typeface="Arial"/>
              <a:sym typeface="Arial"/>
            </a:endParaRPr>
          </a:p>
        </p:txBody>
      </p:sp>
      <p:sp>
        <p:nvSpPr>
          <p:cNvPr id="12" name="_s156679"/>
          <p:cNvSpPr>
            <a:spLocks noChangeArrowheads="1"/>
          </p:cNvSpPr>
          <p:nvPr/>
        </p:nvSpPr>
        <p:spPr bwMode="auto">
          <a:xfrm>
            <a:off x="1342161" y="1606203"/>
            <a:ext cx="6120679" cy="736689"/>
          </a:xfrm>
          <a:prstGeom prst="roundRect">
            <a:avLst>
              <a:gd name="adj" fmla="val 16667"/>
            </a:avLst>
          </a:prstGeom>
          <a:solidFill>
            <a:schemeClr val="bg2">
              <a:lumMod val="75000"/>
            </a:schemeClr>
          </a:solidFill>
          <a:ln w="9525">
            <a:solidFill>
              <a:srgbClr val="000000"/>
            </a:solidFill>
            <a:round/>
            <a:headEnd/>
            <a:tailEnd/>
          </a:ln>
        </p:spPr>
        <p:txBody>
          <a:bodyPr wrap="none" lIns="84768" tIns="42383" rIns="84768" bIns="42383" anchor="ct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altLang="en-US" sz="16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Introduction to the Assessment</a:t>
            </a:r>
            <a:endParaRPr kumimoji="0" lang="en-US" altLang="en-US" sz="16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cxnSp>
        <p:nvCxnSpPr>
          <p:cNvPr id="15" name="_s156678"/>
          <p:cNvCxnSpPr>
            <a:cxnSpLocks noChangeShapeType="1"/>
          </p:cNvCxnSpPr>
          <p:nvPr/>
        </p:nvCxnSpPr>
        <p:spPr bwMode="auto">
          <a:xfrm rot="5400000" flipH="1" flipV="1">
            <a:off x="2838463" y="1161166"/>
            <a:ext cx="289845" cy="2653299"/>
          </a:xfrm>
          <a:prstGeom prst="bentConnector3">
            <a:avLst>
              <a:gd name="adj1" fmla="val 50000"/>
            </a:avLst>
          </a:prstGeom>
          <a:noFill/>
          <a:ln w="28575">
            <a:solidFill>
              <a:srgbClr val="000000"/>
            </a:solidFill>
            <a:miter lim="800000"/>
            <a:headEnd/>
            <a:tailEnd/>
          </a:ln>
          <a:extLst>
            <a:ext uri="{909E8E84-426E-40DD-AFC4-6F175D3DCCD1}">
              <a14:hiddenFill xmlns:a14="http://schemas.microsoft.com/office/drawing/2010/main">
                <a:noFill/>
              </a14:hiddenFill>
            </a:ext>
          </a:extLst>
        </p:spPr>
      </p:cxnSp>
      <p:cxnSp>
        <p:nvCxnSpPr>
          <p:cNvPr id="16" name="_s156676"/>
          <p:cNvCxnSpPr>
            <a:cxnSpLocks noChangeShapeType="1"/>
          </p:cNvCxnSpPr>
          <p:nvPr/>
        </p:nvCxnSpPr>
        <p:spPr bwMode="auto">
          <a:xfrm rot="16200000" flipV="1">
            <a:off x="5493881" y="1172130"/>
            <a:ext cx="263678" cy="2631371"/>
          </a:xfrm>
          <a:prstGeom prst="bentConnector3">
            <a:avLst>
              <a:gd name="adj1" fmla="val 49999"/>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8" name="Straight Connector 7"/>
          <p:cNvCxnSpPr/>
          <p:nvPr/>
        </p:nvCxnSpPr>
        <p:spPr>
          <a:xfrm>
            <a:off x="4310034" y="2487815"/>
            <a:ext cx="0" cy="144924"/>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0020165"/>
      </p:ext>
    </p:extLst>
  </p:cSld>
  <p:clrMapOvr>
    <a:masterClrMapping/>
  </p:clrMapOvr>
  <p:transition spd="slow">
    <p:cu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a:spLocks noGrp="1"/>
          </p:cNvSpPr>
          <p:nvPr>
            <p:ph type="ctrTitle"/>
          </p:nvPr>
        </p:nvSpPr>
        <p:spPr>
          <a:xfrm>
            <a:off x="2333624" y="2728866"/>
            <a:ext cx="4656674" cy="985884"/>
          </a:xfrm>
          <a:prstGeom prst="rect">
            <a:avLst/>
          </a:prstGeom>
          <a:noFill/>
          <a:ln>
            <a:noFill/>
          </a:ln>
        </p:spPr>
        <p:txBody>
          <a:bodyPr lIns="0" tIns="0" rIns="0" bIns="0" anchor="b" anchorCtr="0">
            <a:noAutofit/>
          </a:bodyPr>
          <a:lstStyle/>
          <a:p>
            <a:pPr marL="0" marR="0" lvl="0" indent="0" algn="ctr" rtl="0">
              <a:lnSpc>
                <a:spcPct val="117647"/>
              </a:lnSpc>
              <a:spcBef>
                <a:spcPts val="0"/>
              </a:spcBef>
              <a:buClr>
                <a:schemeClr val="dk2"/>
              </a:buClr>
              <a:buSzPct val="25000"/>
              <a:buFont typeface="Times New Roman"/>
              <a:buNone/>
            </a:pPr>
            <a:r>
              <a:rPr lang="en-GB" sz="3400" b="1" i="0" u="none" strike="noStrike" cap="none">
                <a:solidFill>
                  <a:schemeClr val="dk2"/>
                </a:solidFill>
                <a:latin typeface="Times New Roman"/>
                <a:ea typeface="Times New Roman"/>
                <a:cs typeface="Times New Roman"/>
                <a:sym typeface="Times New Roman"/>
              </a:rPr>
              <a:t>There’s so much </a:t>
            </a:r>
            <a:br>
              <a:rPr lang="en-GB" sz="3400" b="1" i="0" u="none" strike="noStrike" cap="none">
                <a:solidFill>
                  <a:schemeClr val="dk2"/>
                </a:solidFill>
                <a:latin typeface="Times New Roman"/>
                <a:ea typeface="Times New Roman"/>
                <a:cs typeface="Times New Roman"/>
                <a:sym typeface="Times New Roman"/>
              </a:rPr>
            </a:br>
            <a:r>
              <a:rPr lang="en-GB" sz="3400" b="1" i="0" u="none" strike="noStrike" cap="none">
                <a:solidFill>
                  <a:schemeClr val="dk2"/>
                </a:solidFill>
                <a:latin typeface="Times New Roman"/>
                <a:ea typeface="Times New Roman"/>
                <a:cs typeface="Times New Roman"/>
                <a:sym typeface="Times New Roman"/>
              </a:rPr>
              <a:t>more to learn</a:t>
            </a:r>
          </a:p>
        </p:txBody>
      </p:sp>
      <p:sp>
        <p:nvSpPr>
          <p:cNvPr id="743" name="Shape 743"/>
          <p:cNvSpPr txBox="1">
            <a:spLocks noGrp="1"/>
          </p:cNvSpPr>
          <p:nvPr>
            <p:ph type="body" idx="1"/>
          </p:nvPr>
        </p:nvSpPr>
        <p:spPr>
          <a:xfrm>
            <a:off x="2343150" y="3829050"/>
            <a:ext cx="4743450" cy="638174"/>
          </a:xfrm>
          <a:prstGeom prst="rect">
            <a:avLst/>
          </a:prstGeom>
          <a:noFill/>
          <a:ln>
            <a:noFill/>
          </a:ln>
        </p:spPr>
        <p:txBody>
          <a:bodyPr lIns="0" tIns="0" rIns="0" bIns="0" anchor="t" anchorCtr="0">
            <a:noAutofit/>
          </a:bodyPr>
          <a:lstStyle/>
          <a:p>
            <a:pPr marL="0" marR="0" lvl="0" indent="0" algn="ctr" rtl="0">
              <a:lnSpc>
                <a:spcPct val="131250"/>
              </a:lnSpc>
              <a:spcBef>
                <a:spcPts val="0"/>
              </a:spcBef>
              <a:spcAft>
                <a:spcPts val="0"/>
              </a:spcAft>
              <a:buClr>
                <a:schemeClr val="lt2"/>
              </a:buClr>
              <a:buSzPct val="25000"/>
              <a:buFont typeface="Arial"/>
              <a:buNone/>
            </a:pPr>
            <a:r>
              <a:rPr lang="en-GB" sz="1600" b="0" i="0" u="none" strike="noStrike" cap="none" dirty="0">
                <a:solidFill>
                  <a:schemeClr val="lt2"/>
                </a:solidFill>
                <a:latin typeface="Arial"/>
                <a:ea typeface="Arial"/>
                <a:cs typeface="Arial"/>
                <a:sym typeface="Arial"/>
              </a:rPr>
              <a:t>Find out more about our range of events at </a:t>
            </a:r>
          </a:p>
          <a:p>
            <a:pPr lvl="0">
              <a:buSzPct val="25000"/>
            </a:pPr>
            <a:r>
              <a:rPr lang="en-GB" dirty="0">
                <a:hlinkClick r:id="rId3"/>
              </a:rPr>
              <a:t>http://qualifications.pearson.com/training</a:t>
            </a:r>
            <a:endParaRPr lang="en-GB" sz="1600" b="0" i="0" u="none" strike="noStrike" cap="none" dirty="0">
              <a:solidFill>
                <a:schemeClr val="lt2"/>
              </a:solidFill>
              <a:latin typeface="Arial"/>
              <a:ea typeface="Arial"/>
              <a:cs typeface="Arial"/>
              <a:sym typeface="Arial"/>
            </a:endParaRPr>
          </a:p>
        </p:txBody>
      </p:sp>
    </p:spTree>
  </p:cSld>
  <p:clrMapOvr>
    <a:masterClrMapping/>
  </p:clrMapOvr>
  <p:transition spd="slow">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Tree>
    <p:extLst>
      <p:ext uri="{BB962C8B-B14F-4D97-AF65-F5344CB8AC3E}">
        <p14:creationId xmlns:p14="http://schemas.microsoft.com/office/powerpoint/2010/main" val="2147925013"/>
      </p:ext>
    </p:extLst>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a:solidFill>
                  <a:srgbClr val="FF0000"/>
                </a:solidFill>
              </a:rPr>
              <a:t>INSERT POLL</a:t>
            </a:r>
            <a:r>
              <a:rPr lang="en-GB" sz="2400" dirty="0"/>
              <a:t>:</a:t>
            </a:r>
            <a:br>
              <a:rPr lang="en-GB" sz="2400" dirty="0"/>
            </a:br>
            <a:r>
              <a:rPr lang="en-GB" sz="2400" dirty="0"/>
              <a:t/>
            </a:r>
            <a:br>
              <a:rPr lang="en-GB" sz="2400" dirty="0"/>
            </a:br>
            <a:r>
              <a:rPr lang="en-GB" sz="2400" dirty="0"/>
              <a:t>Are you mainly interested in:</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Theme 3 (‘Encounters’)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1" u="none" strike="noStrike" cap="none" dirty="0">
                <a:solidFill>
                  <a:schemeClr val="dk2"/>
                </a:solidFill>
                <a:latin typeface="Times New Roman"/>
                <a:ea typeface="Times New Roman"/>
                <a:cs typeface="Times New Roman"/>
                <a:sym typeface="Times New Roman"/>
              </a:rPr>
              <a:t>or</a:t>
            </a: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Theme 4  (‘Crossing Boundaries’)  ?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Shape 373"/>
          <p:cNvSpPr txBox="1">
            <a:spLocks noGrp="1"/>
          </p:cNvSpPr>
          <p:nvPr>
            <p:ph type="ctrTitle"/>
          </p:nvPr>
        </p:nvSpPr>
        <p:spPr>
          <a:xfrm>
            <a:off x="1522575" y="2759844"/>
            <a:ext cx="6296399" cy="1338309"/>
          </a:xfrm>
          <a:prstGeom prst="rect">
            <a:avLst/>
          </a:prstGeom>
          <a:noFill/>
          <a:ln>
            <a:noFill/>
          </a:ln>
        </p:spPr>
        <p:txBody>
          <a:bodyPr lIns="0" tIns="0" rIns="0" bIns="0" anchor="ctr" anchorCtr="0">
            <a:noAutofit/>
          </a:bodyPr>
          <a:lstStyle/>
          <a:p>
            <a:pPr marL="0" marR="0" lvl="0" indent="0" algn="ctr" rtl="0">
              <a:lnSpc>
                <a:spcPct val="117647"/>
              </a:lnSpc>
              <a:spcBef>
                <a:spcPts val="0"/>
              </a:spcBef>
              <a:buClr>
                <a:schemeClr val="lt2"/>
              </a:buClr>
              <a:buSzPct val="25000"/>
              <a:buFont typeface="Times New Roman"/>
              <a:buNone/>
            </a:pPr>
            <a:r>
              <a:rPr lang="en-GB" sz="3400" b="1" i="0" u="none" strike="noStrike" cap="none" dirty="0">
                <a:solidFill>
                  <a:schemeClr val="lt2"/>
                </a:solidFill>
                <a:latin typeface="Times New Roman"/>
                <a:ea typeface="Times New Roman"/>
                <a:cs typeface="Times New Roman"/>
                <a:sym typeface="Times New Roman"/>
              </a:rPr>
              <a:t>The Examiners’ Report, 2017</a:t>
            </a:r>
          </a:p>
        </p:txBody>
      </p:sp>
      <p:cxnSp>
        <p:nvCxnSpPr>
          <p:cNvPr id="374" name="Shape 374"/>
          <p:cNvCxnSpPr/>
          <p:nvPr/>
        </p:nvCxnSpPr>
        <p:spPr>
          <a:xfrm>
            <a:off x="8465042" y="6504780"/>
            <a:ext cx="0" cy="86399"/>
          </a:xfrm>
          <a:prstGeom prst="straightConnector1">
            <a:avLst/>
          </a:prstGeom>
          <a:noFill/>
          <a:ln w="9525" cap="flat" cmpd="sng">
            <a:solidFill>
              <a:srgbClr val="FFFFFF"/>
            </a:solidFill>
            <a:prstDash val="solid"/>
            <a:round/>
            <a:headEnd type="none" w="med" len="med"/>
            <a:tailEnd type="none" w="med" len="med"/>
          </a:ln>
        </p:spPr>
      </p:cxnSp>
      <p:sp>
        <p:nvSpPr>
          <p:cNvPr id="375" name="Shape 375"/>
          <p:cNvSpPr txBox="1"/>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rgbClr val="FFFFFF"/>
                </a:solidFill>
                <a:latin typeface="Arial"/>
                <a:ea typeface="Arial"/>
                <a:cs typeface="Arial"/>
                <a:sym typeface="Arial"/>
              </a:rPr>
              <a:t>7</a:t>
            </a:fld>
            <a:endParaRPr lang="en-GB" sz="800" b="1">
              <a:solidFill>
                <a:srgbClr val="FFFFFF"/>
              </a:solidFill>
              <a:latin typeface="Arial"/>
              <a:ea typeface="Arial"/>
              <a:cs typeface="Arial"/>
              <a:sym typeface="Arial"/>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599"/>
            <a:ext cx="7956427" cy="1959841"/>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Key takeaways</a:t>
            </a: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541336" y="2593571"/>
            <a:ext cx="7387417" cy="3208713"/>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rgbClr val="000000"/>
              </a:buClr>
              <a:buSzPct val="25000"/>
              <a:buFont typeface="Arial"/>
              <a:buNone/>
            </a:pPr>
            <a:r>
              <a:rPr lang="en-GB" sz="1600" b="0" i="0" u="none" strike="noStrike" cap="none" dirty="0">
                <a:solidFill>
                  <a:srgbClr val="000000"/>
                </a:solidFill>
                <a:latin typeface="Arial"/>
                <a:ea typeface="Arial"/>
                <a:cs typeface="Arial"/>
                <a:sym typeface="Arial"/>
              </a:rPr>
              <a:t>Section A:  General Observations</a:t>
            </a:r>
          </a:p>
          <a:p>
            <a:pPr marL="0" marR="0" lvl="0" indent="0" algn="l" rtl="0">
              <a:lnSpc>
                <a:spcPct val="118750"/>
              </a:lnSpc>
              <a:spcBef>
                <a:spcPts val="0"/>
              </a:spcBef>
              <a:spcAft>
                <a:spcPts val="0"/>
              </a:spcAft>
              <a:buClr>
                <a:srgbClr val="000000"/>
              </a:buClr>
              <a:buSzPct val="25000"/>
              <a:buFont typeface="Arial"/>
              <a:buNone/>
            </a:pPr>
            <a:endParaRPr lang="en-GB" dirty="0"/>
          </a:p>
          <a:p>
            <a:pPr>
              <a:buSzPct val="25000"/>
            </a:pPr>
            <a:r>
              <a:rPr lang="en-IE" dirty="0"/>
              <a:t>“The most successful answers discussed the implications of specific lexical and syntactical choices and showed how attitudes could be conveyed precisely through tone. They were able to move beyond feature-spotting and to explore shifts in register, as well as comment on the effect of irony and humour.”</a:t>
            </a:r>
          </a:p>
          <a:p>
            <a:pPr>
              <a:buSzPct val="25000"/>
            </a:pPr>
            <a:endParaRPr lang="en-IE" dirty="0"/>
          </a:p>
          <a:p>
            <a:pPr>
              <a:buSzPct val="25000"/>
            </a:pPr>
            <a:r>
              <a:rPr lang="en-IE" dirty="0"/>
              <a:t>“They were also clearly familiar with the genres of the pieces and how conventions and expectations were exploited for particular effects.”</a:t>
            </a:r>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8</a:t>
            </a:fld>
            <a:endParaRPr lang="en-GB" sz="800" b="1">
              <a:solidFill>
                <a:schemeClr val="lt2"/>
              </a:solidFill>
              <a:latin typeface="Arial"/>
              <a:ea typeface="Arial"/>
              <a:cs typeface="Arial"/>
              <a:sym typeface="Arial"/>
            </a:endParaRP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599"/>
            <a:ext cx="7956427" cy="1959841"/>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Key points for Q3 ‘Encounters’</a:t>
            </a:r>
            <a:br>
              <a:rPr lang="en-GB" dirty="0">
                <a:latin typeface="Verdana" panose="020B0604030504040204" pitchFamily="34" charset="0"/>
                <a:ea typeface="Verdana" panose="020B0604030504040204" pitchFamily="34" charset="0"/>
                <a:cs typeface="Verdana" panose="020B0604030504040204" pitchFamily="34" charset="0"/>
              </a:rPr>
            </a:b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541336" y="2593571"/>
            <a:ext cx="7387417" cy="3896007"/>
          </a:xfrm>
          <a:prstGeom prst="rect">
            <a:avLst/>
          </a:prstGeom>
          <a:noFill/>
          <a:ln>
            <a:noFill/>
          </a:ln>
        </p:spPr>
        <p:txBody>
          <a:bodyPr lIns="0" tIns="0" rIns="0" bIns="0" anchor="t" anchorCtr="0">
            <a:noAutofit/>
          </a:bodyPr>
          <a:lstStyle/>
          <a:p>
            <a:pPr>
              <a:buSzPct val="25000"/>
            </a:pPr>
            <a:r>
              <a:rPr lang="en-GB" dirty="0"/>
              <a:t>Almost all candidates for Q3 were able to identify a range of lang/lit features and their effects. Context was in many cases a discriminator: </a:t>
            </a:r>
          </a:p>
          <a:p>
            <a:pPr>
              <a:buSzPct val="25000"/>
            </a:pPr>
            <a:endParaRPr lang="en-IE" dirty="0">
              <a:highlight>
                <a:srgbClr val="FFFF00"/>
              </a:highlight>
            </a:endParaRPr>
          </a:p>
          <a:p>
            <a:pPr algn="just">
              <a:lnSpc>
                <a:spcPct val="115000"/>
              </a:lnSpc>
            </a:pPr>
            <a:r>
              <a:rPr lang="en-GB" dirty="0">
                <a:latin typeface="Verdana" panose="020B0604030504040204" pitchFamily="34" charset="0"/>
                <a:ea typeface="Times New Roman" panose="02020603050405020304" pitchFamily="18" charset="0"/>
                <a:cs typeface="Times New Roman" panose="02020603050405020304" pitchFamily="18" charset="0"/>
              </a:rPr>
              <a:t>“There was widespread evidence that candidates understand the sorts of pressure that language comes under during an encounter that surprises / excites / enthrals / terrifies the author. The consideration of context was the more challenging aspect of Question 3. The most successful candidates avoided just a checklist of rather general contextual points at the beginning of responses, and managed to integrate points about time frame, nationality, celebrity status, the readership of the </a:t>
            </a:r>
            <a:r>
              <a:rPr lang="en-GB" i="1" dirty="0">
                <a:latin typeface="Verdana" panose="020B0604030504040204" pitchFamily="34" charset="0"/>
                <a:ea typeface="Times New Roman" panose="02020603050405020304" pitchFamily="18" charset="0"/>
                <a:cs typeface="Times New Roman" panose="02020603050405020304" pitchFamily="18" charset="0"/>
              </a:rPr>
              <a:t>Allahabad Pioneer</a:t>
            </a:r>
            <a:r>
              <a:rPr lang="en-GB" dirty="0">
                <a:latin typeface="Verdana" panose="020B0604030504040204" pitchFamily="34" charset="0"/>
                <a:ea typeface="Times New Roman" panose="02020603050405020304" pitchFamily="18" charset="0"/>
                <a:cs typeface="Times New Roman" panose="02020603050405020304" pitchFamily="18" charset="0"/>
              </a:rPr>
              <a:t>, etc.” </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en-GB" dirty="0">
                <a:latin typeface="Verdana" panose="020B0604030504040204" pitchFamily="34" charset="0"/>
                <a:ea typeface="Times New Roman" panose="02020603050405020304" pitchFamily="18" charset="0"/>
                <a:cs typeface="Times New Roman" panose="02020603050405020304" pitchFamily="18" charset="0"/>
              </a:rPr>
              <a:t> </a:t>
            </a:r>
            <a:endParaRPr lang="en-IE" sz="28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rtl="0">
              <a:lnSpc>
                <a:spcPct val="118750"/>
              </a:lnSpc>
              <a:spcBef>
                <a:spcPts val="0"/>
              </a:spcBef>
              <a:spcAft>
                <a:spcPts val="0"/>
              </a:spcAft>
              <a:buClr>
                <a:srgbClr val="000000"/>
              </a:buClr>
              <a:buSzPct val="25000"/>
              <a:buFont typeface="Arial"/>
              <a:buNone/>
            </a:pPr>
            <a:endParaRPr lang="en-GB" dirty="0"/>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937239222"/>
      </p:ext>
    </p:extLst>
  </p:cSld>
  <p:clrMapOvr>
    <a:masterClrMapping/>
  </p:clrMapOvr>
  <p:transition spd="slow">
    <p:cut/>
  </p:transition>
</p:sld>
</file>

<file path=ppt/theme/theme1.xml><?xml version="1.0" encoding="utf-8"?>
<a:theme xmlns:a="http://schemas.openxmlformats.org/drawingml/2006/main" name="Pearson">
  <a:themeElements>
    <a:clrScheme name="Pearson colors">
      <a:dk1>
        <a:srgbClr val="000000"/>
      </a:dk1>
      <a:lt1>
        <a:srgbClr val="D4EAE4"/>
      </a:lt1>
      <a:dk2>
        <a:srgbClr val="007FA3"/>
      </a:dk2>
      <a:lt2>
        <a:srgbClr val="003057"/>
      </a:lt2>
      <a:accent1>
        <a:srgbClr val="D2DB0E"/>
      </a:accent1>
      <a:accent2>
        <a:srgbClr val="12B2A6"/>
      </a:accent2>
      <a:accent3>
        <a:srgbClr val="DB0020"/>
      </a:accent3>
      <a:accent4>
        <a:srgbClr val="9E007E"/>
      </a:accent4>
      <a:accent5>
        <a:srgbClr val="EA7600"/>
      </a:accent5>
      <a:accent6>
        <a:srgbClr val="005A7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3654</TotalTime>
  <Words>5628</Words>
  <Application>Microsoft Office PowerPoint</Application>
  <PresentationFormat>On-screen Show (4:3)</PresentationFormat>
  <Paragraphs>534</Paragraphs>
  <Slides>51</Slides>
  <Notes>47</Notes>
  <HiddenSlides>5</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51</vt:i4>
      </vt:variant>
    </vt:vector>
  </HeadingPairs>
  <TitlesOfParts>
    <vt:vector size="58" baseType="lpstr">
      <vt:lpstr>MS PGothic</vt:lpstr>
      <vt:lpstr>Arial</vt:lpstr>
      <vt:lpstr>Arial Rounded MT Bold</vt:lpstr>
      <vt:lpstr>Calibri</vt:lpstr>
      <vt:lpstr>Times New Roman</vt:lpstr>
      <vt:lpstr>Verdana</vt:lpstr>
      <vt:lpstr>Pearson</vt:lpstr>
      <vt:lpstr>Feedback on summer 2017 –  Paper 2 (9EL02): Themes 3-4 (2015)   Online Event  GCE English Language and Literature Unit 2</vt:lpstr>
      <vt:lpstr>Your Online Environment</vt:lpstr>
      <vt:lpstr>Aims and Objectives</vt:lpstr>
      <vt:lpstr>Session Agenda</vt:lpstr>
      <vt:lpstr>PowerPoint Presentation</vt:lpstr>
      <vt:lpstr>INSERT POLL:  Are you mainly interested in:   Theme 3 (‘Encounters’)   or   Theme 4  (‘Crossing Boundaries’)  ?   </vt:lpstr>
      <vt:lpstr>The Examiners’ Report, 2017</vt:lpstr>
      <vt:lpstr>The Examiners’ Report:  Key takeaways</vt:lpstr>
      <vt:lpstr>The Examiners’ Report:  Key points for Q3 ‘Encounters’ </vt:lpstr>
      <vt:lpstr>The Examiners’ Report:  Key points for Q4 ‘Crossing Boundaries’</vt:lpstr>
      <vt:lpstr>The Examiners’ Report:  Key general points for Sect. B</vt:lpstr>
      <vt:lpstr>SECTION A Unseen Extract analysis </vt:lpstr>
      <vt:lpstr>MARK SCHEME Section A  </vt:lpstr>
      <vt:lpstr>The Question Paper – Section A</vt:lpstr>
      <vt:lpstr>SECTION A   Student Response  – Candidates who did well  #1</vt:lpstr>
      <vt:lpstr>SECTION A  Student Response  Candidates who did well  #2</vt:lpstr>
      <vt:lpstr>Why Candidates did well - Summary</vt:lpstr>
      <vt:lpstr>Marking Activity:  two scripts Q3 &amp; Q4: candidates who did do well   </vt:lpstr>
      <vt:lpstr>Both marking activity scripts were placed in Level 5.  But where in the level do they belong and why?  Please respond (briefly!) using the ‘chat’ function.   Also, please identify if you are discussing Script 3 or Script 4 or both!</vt:lpstr>
      <vt:lpstr>Feedback on the marking activity</vt:lpstr>
      <vt:lpstr>Section A   Student Response  – Candidates who didn’t do well #1 </vt:lpstr>
      <vt:lpstr>Section A  Student Response – Candidates who didn’t do well  #2 </vt:lpstr>
      <vt:lpstr>Why Candidates didn’t do well – Summary</vt:lpstr>
      <vt:lpstr>Marking Activity  Please read both scripts  </vt:lpstr>
      <vt:lpstr>Marking Activity: 2 scripts  Q3 &amp; Q4: candidates who didn’t do well </vt:lpstr>
      <vt:lpstr>  Both of these scripts were placed in Level 2; one at the top of the Level, the other in the middle of the Level.   Which of the two scripts you just read deserves the higher mark?  What differentiates the two scripts?   Please respond (briefly!) using the ‘chat’ function. </vt:lpstr>
      <vt:lpstr>Feedback on the marking activity</vt:lpstr>
      <vt:lpstr>SECTION B Comparison of two literary texts</vt:lpstr>
      <vt:lpstr>MARK SCHEME Section B </vt:lpstr>
      <vt:lpstr>MARK SCHEME Section B (continued) </vt:lpstr>
      <vt:lpstr>The Question Paper – Section B Question 5 ‘Encounters’</vt:lpstr>
      <vt:lpstr>The Question Paper – Section B Question 6 ‘Crossing Boundaries’</vt:lpstr>
      <vt:lpstr>SECTION B  Student Response  Candidates who did well  #1</vt:lpstr>
      <vt:lpstr>SECTION B   Student Response  – Candidates who did well  #2</vt:lpstr>
      <vt:lpstr>Why Candidates did well - Summary</vt:lpstr>
      <vt:lpstr>Marking Activity:  Q7 and Q8  Candidates who did well</vt:lpstr>
      <vt:lpstr>How do the marking activity scripts compare with the Q7/Q8  exemplars?    Better, worse, or similar?  </vt:lpstr>
      <vt:lpstr>Feedback on the marking activity</vt:lpstr>
      <vt:lpstr>Section B   Student Response  – Candidates who didn’t do well #1 </vt:lpstr>
      <vt:lpstr>Section B  Student Response – Candidates who didn’t do well  #2 </vt:lpstr>
      <vt:lpstr>Why Candidates didn’t do well – Summary</vt:lpstr>
      <vt:lpstr>Marking Activity:  Q7 and Q8   Candidates who didn’t do well</vt:lpstr>
      <vt:lpstr>These scripts were scored around the top of Level 2.   If you were teaching these students, what would you advise them to improve on, to help them make the leap up from the top of Level 2 into clear Level 3? </vt:lpstr>
      <vt:lpstr>Feedback on the marking activity</vt:lpstr>
      <vt:lpstr>Common issues</vt:lpstr>
      <vt:lpstr>Thank you!</vt:lpstr>
      <vt:lpstr>Any questions?  Thank you for attending this event.  How did we do? Please fill in the evaluation form that you’ll receive via e-mail in a few minutes. </vt:lpstr>
      <vt:lpstr>Support</vt:lpstr>
      <vt:lpstr>Other useful links </vt:lpstr>
      <vt:lpstr>There’s so much  more to learn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sample. Title runs here  in font Times  New Roman 36 pt.</dc:title>
  <dc:creator>Boher, Anna</dc:creator>
  <cp:lastModifiedBy>Gordon, Euan</cp:lastModifiedBy>
  <cp:revision>126</cp:revision>
  <dcterms:modified xsi:type="dcterms:W3CDTF">2018-01-11T16:43:40Z</dcterms:modified>
</cp:coreProperties>
</file>